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96" r:id="rId5"/>
    <p:sldMasterId id="2147483698" r:id="rId6"/>
  </p:sldMasterIdLst>
  <p:notesMasterIdLst>
    <p:notesMasterId r:id="rId27"/>
  </p:notesMasterIdLst>
  <p:handoutMasterIdLst>
    <p:handoutMasterId r:id="rId28"/>
  </p:handoutMasterIdLst>
  <p:sldIdLst>
    <p:sldId id="2145708291" r:id="rId7"/>
    <p:sldId id="1536" r:id="rId8"/>
    <p:sldId id="1472" r:id="rId9"/>
    <p:sldId id="2145708303" r:id="rId10"/>
    <p:sldId id="530" r:id="rId11"/>
    <p:sldId id="2145708304" r:id="rId12"/>
    <p:sldId id="529" r:id="rId13"/>
    <p:sldId id="2145708194" r:id="rId14"/>
    <p:sldId id="2145708305" r:id="rId15"/>
    <p:sldId id="2145708306" r:id="rId16"/>
    <p:sldId id="2145708307" r:id="rId17"/>
    <p:sldId id="2145708308" r:id="rId18"/>
    <p:sldId id="2145708309" r:id="rId19"/>
    <p:sldId id="531" r:id="rId20"/>
    <p:sldId id="2145708310" r:id="rId21"/>
    <p:sldId id="2145708311" r:id="rId22"/>
    <p:sldId id="525" r:id="rId23"/>
    <p:sldId id="542" r:id="rId24"/>
    <p:sldId id="2145708312" r:id="rId25"/>
    <p:sldId id="1103" r:id="rId2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guide id="4" pos="53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47647C-82DF-3714-D566-1F297C5840CD}" name="SOPHIA PAPADAKIS" initials="SP" userId="341674e120739e9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2CF"/>
    <a:srgbClr val="F65580"/>
    <a:srgbClr val="AF2573"/>
    <a:srgbClr val="000000"/>
    <a:srgbClr val="75BA1F"/>
    <a:srgbClr val="EE8B00"/>
    <a:srgbClr val="00A3DC"/>
    <a:srgbClr val="FFB81B"/>
    <a:srgbClr val="DA2A1B"/>
    <a:srgbClr val="01A5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10"/>
    <p:restoredTop sz="65704" autoAdjust="0"/>
  </p:normalViewPr>
  <p:slideViewPr>
    <p:cSldViewPr snapToGrid="0">
      <p:cViewPr varScale="1">
        <p:scale>
          <a:sx n="78" d="100"/>
          <a:sy n="78" d="100"/>
        </p:scale>
        <p:origin x="2600" y="184"/>
      </p:cViewPr>
      <p:guideLst>
        <p:guide orient="horz" pos="2160"/>
        <p:guide pos="2880"/>
        <p:guide orient="horz" pos="3113"/>
        <p:guide pos="5321"/>
      </p:guideLst>
    </p:cSldViewPr>
  </p:slideViewPr>
  <p:notesTextViewPr>
    <p:cViewPr>
      <p:scale>
        <a:sx n="1" d="1"/>
        <a:sy n="1" d="1"/>
      </p:scale>
      <p:origin x="0" y="0"/>
    </p:cViewPr>
  </p:notesTextViewPr>
  <p:sorterViewPr>
    <p:cViewPr>
      <p:scale>
        <a:sx n="1" d="1"/>
        <a:sy n="1" d="1"/>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3/3/24</a:t>
            </a:fld>
            <a:endParaRPr lang="en-US">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3/3/24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onlinelibrary.wiley.com/action/doSearch?ContribAuthorRaw=Wu%2C+Qi" TargetMode="External"/><Relationship Id="rId7" Type="http://schemas.openxmlformats.org/officeDocument/2006/relationships/hyperlink" Target="https://onlinelibrary.wiley.com/action/doSearch?ContribAuthorRaw=Parrott%2C+Steve"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s://onlinelibrary.wiley.com/action/doSearch?ContribAuthorRaw=Brabyn%2C+Sally" TargetMode="External"/><Relationship Id="rId5" Type="http://schemas.openxmlformats.org/officeDocument/2006/relationships/hyperlink" Target="https://onlinelibrary.wiley.com/action/doSearch?ContribAuthorRaw=Peckham%2C+Emily" TargetMode="External"/><Relationship Id="rId4" Type="http://schemas.openxmlformats.org/officeDocument/2006/relationships/hyperlink" Target="https://onlinelibrary.wiley.com/action/doSearch?ContribAuthorRaw=Gilbody%2C+Simon"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38A88-A274-F6DE-003A-DDC7AB8B35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ED4F93-CF5F-41BB-AE16-FBF3C48406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D0D415-ADE2-C9C1-3CB7-8E26352C2033}"/>
              </a:ext>
            </a:extLst>
          </p:cNvPr>
          <p:cNvSpPr>
            <a:spLocks noGrp="1"/>
          </p:cNvSpPr>
          <p:nvPr>
            <p:ph type="body" idx="1"/>
          </p:nvPr>
        </p:nvSpPr>
        <p:spPr/>
        <p:txBody>
          <a:bodyPr>
            <a:normAutofit/>
          </a:bodyPr>
          <a:lstStyle/>
          <a:p>
            <a:r>
              <a:rPr lang="en-US" b="1">
                <a:latin typeface="Arial" panose="020B0604020202020204" pitchFamily="34" charset="0"/>
                <a:cs typeface="Arial" panose="020B0604020202020204" pitchFamily="34" charset="0"/>
              </a:rPr>
              <a:t>Nicotine analogues</a:t>
            </a:r>
          </a:p>
          <a:p>
            <a:endParaRPr lang="en-US">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In this next section we will have a look at nicotine analogue medications. </a:t>
            </a:r>
          </a:p>
          <a:p>
            <a:endParaRPr lang="en-US">
              <a:latin typeface="Arial" panose="020B0604020202020204" pitchFamily="34" charset="0"/>
              <a:cs typeface="Arial" panose="020B0604020202020204" pitchFamily="34" charset="0"/>
            </a:endParaRPr>
          </a:p>
          <a:p>
            <a:r>
              <a:rPr lang="en-GB" sz="1200">
                <a:effectLst/>
                <a:latin typeface="Arial" panose="020B0604020202020204" pitchFamily="34" charset="0"/>
                <a:ea typeface="Geneva" panose="020B0503030404040204"/>
                <a:cs typeface="Arial" panose="020B0604020202020204" pitchFamily="34" charset="0"/>
              </a:rPr>
              <a:t>Nicotine analogues; Varenicline, also known as Champix) and cytisine, are first-line quit smoking medication.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GB" sz="1200">
                <a:effectLst/>
                <a:latin typeface="Arial" panose="020B0604020202020204" pitchFamily="34" charset="0"/>
                <a:ea typeface="Geneva" panose="020B0503030404040204"/>
                <a:cs typeface="Arial" panose="020B0604020202020204" pitchFamily="34" charset="0"/>
              </a:rPr>
              <a:t>They comes in tablet form</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GB" sz="1200">
                <a:effectLst/>
                <a:latin typeface="Arial" panose="020B0604020202020204" pitchFamily="34" charset="0"/>
                <a:ea typeface="Geneva" panose="020B0503030404040204"/>
                <a:cs typeface="Arial" panose="020B0604020202020204" pitchFamily="34" charset="0"/>
              </a:rPr>
              <a:t>Require a prescription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457200"/>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GB" sz="1200">
                <a:effectLst/>
                <a:latin typeface="Arial" panose="020B0604020202020204" pitchFamily="34" charset="0"/>
                <a:ea typeface="Geneva" panose="020B0503030404040204"/>
                <a:cs typeface="Arial" panose="020B0604020202020204" pitchFamily="34" charset="0"/>
              </a:rPr>
              <a:t>Varenicline is one of the most effective stop smoking medications, with strong evidence supporting its value in helping both the general population of smokers as well as those with SMI quit. </a:t>
            </a:r>
            <a:r>
              <a:rPr lang="en-CA" sz="1200">
                <a:effectLst/>
                <a:latin typeface="Arial" panose="020B0604020202020204" pitchFamily="34" charset="0"/>
                <a:ea typeface="Times New Roman" panose="02020603050405020304" pitchFamily="18" charset="0"/>
                <a:cs typeface="Arial" panose="020B0604020202020204" pitchFamily="34" charset="0"/>
              </a:rPr>
              <a:t>Cytisine has been well researched and has been newly approved in UK (Jan 2024).</a:t>
            </a:r>
          </a:p>
          <a:p>
            <a:endParaRPr lang="en-CA" sz="1200">
              <a:effectLst/>
              <a:latin typeface="Arial" panose="020B0604020202020204" pitchFamily="34" charset="0"/>
              <a:ea typeface="Times New Roman" panose="02020603050405020304" pitchFamily="18" charset="0"/>
              <a:cs typeface="Arial" panose="020B0604020202020204" pitchFamily="34" charset="0"/>
            </a:endParaRPr>
          </a:p>
          <a:p>
            <a:r>
              <a:rPr lang="en-CA" sz="1200">
                <a:effectLst/>
                <a:latin typeface="Arial" panose="020B0604020202020204" pitchFamily="34" charset="0"/>
                <a:ea typeface="Times New Roman" panose="02020603050405020304" pitchFamily="18" charset="0"/>
                <a:cs typeface="Arial" panose="020B0604020202020204" pitchFamily="34" charset="0"/>
              </a:rPr>
              <a:t>Let’s have a closer look at how these medications are work and are used to treat tobacco dependence.</a:t>
            </a:r>
          </a:p>
          <a:p>
            <a:r>
              <a:rPr lang="en-CA" sz="1200">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endParaRPr lang="en-US">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113C8B0-3E71-6592-D7D6-461BA34B5A97}"/>
              </a:ext>
            </a:extLst>
          </p:cNvPr>
          <p:cNvSpPr>
            <a:spLocks noGrp="1"/>
          </p:cNvSpPr>
          <p:nvPr>
            <p:ph type="sldNum" sz="quarter" idx="5"/>
          </p:nvPr>
        </p:nvSpPr>
        <p:spPr/>
        <p:txBody>
          <a:bodyPr/>
          <a:lstStyle/>
          <a:p>
            <a:pPr>
              <a:defRPr/>
            </a:pPr>
            <a:fld id="{242A2382-4541-B845-B6D5-E8B5A330E247}" type="slidenum">
              <a:rPr lang="en-US" smtClean="0"/>
              <a:pPr>
                <a:defRPr/>
              </a:pPr>
              <a:t>1</a:t>
            </a:fld>
            <a:endParaRPr lang="en-US"/>
          </a:p>
        </p:txBody>
      </p:sp>
    </p:spTree>
    <p:extLst>
      <p:ext uri="{BB962C8B-B14F-4D97-AF65-F5344CB8AC3E}">
        <p14:creationId xmlns:p14="http://schemas.microsoft.com/office/powerpoint/2010/main" val="1412707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51429-4C6C-6A5D-7037-FB2A2B58A1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D6AB51-580A-883A-D56A-98BD00B993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8C86E8-D85C-C51F-96C0-C8838BC2909E}"/>
              </a:ext>
            </a:extLst>
          </p:cNvPr>
          <p:cNvSpPr>
            <a:spLocks noGrp="1"/>
          </p:cNvSpPr>
          <p:nvPr>
            <p:ph type="body" idx="1"/>
          </p:nvPr>
        </p:nvSpPr>
        <p:spPr/>
        <p:txBody>
          <a:bodyPr>
            <a:normAutofit fontScale="92500" lnSpcReduction="10000"/>
          </a:bodyPr>
          <a:lstStyle/>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Each tablet contains </a:t>
            </a:r>
            <a:r>
              <a:rPr lang="en-GB" sz="1200" b="1">
                <a:effectLst/>
                <a:latin typeface="Arial" panose="020B0604020202020204" pitchFamily="34" charset="0"/>
                <a:cs typeface="Arial" panose="020B0604020202020204" pitchFamily="34" charset="0"/>
              </a:rPr>
              <a:t>1.5mg of cytisine</a:t>
            </a:r>
            <a:r>
              <a:rPr lang="en-GB" sz="1200">
                <a:effectLst/>
                <a:latin typeface="Arial" panose="020B0604020202020204" pitchFamily="34" charset="0"/>
                <a:cs typeface="Arial" panose="020B0604020202020204" pitchFamily="34" charset="0"/>
              </a:rPr>
              <a:t>. One pack of Cytisine contains 100 tablets which is a complete treatment course (25 days).</a:t>
            </a:r>
            <a:r>
              <a:rPr lang="en-GB" sz="1200">
                <a:latin typeface="Arial" panose="020B0604020202020204" pitchFamily="34" charset="0"/>
                <a:cs typeface="Arial" panose="020B0604020202020204" pitchFamily="34" charset="0"/>
              </a:rPr>
              <a:t> </a:t>
            </a:r>
          </a:p>
          <a:p>
            <a:pPr marL="171450" indent="-171450">
              <a:buFont typeface="Arial" panose="020B0604020202020204" pitchFamily="34" charset="0"/>
              <a:buChar char="•"/>
            </a:pP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Cytisine should be taken with water according to the schedule on the slide with </a:t>
            </a:r>
            <a:r>
              <a:rPr lang="en-GB" sz="1200" b="1">
                <a:effectLst/>
                <a:latin typeface="Arial" panose="020B0604020202020204" pitchFamily="34" charset="0"/>
                <a:cs typeface="Arial" panose="020B0604020202020204" pitchFamily="34" charset="0"/>
              </a:rPr>
              <a:t>the quit date no later than the fifth day of treatment.</a:t>
            </a:r>
          </a:p>
          <a:p>
            <a:pPr marL="171450" indent="-171450">
              <a:buFont typeface="Arial" panose="020B0604020202020204" pitchFamily="34" charset="0"/>
              <a:buChar char="•"/>
            </a:pPr>
            <a:endParaRPr lang="en-GB" sz="1200" b="1">
              <a:effectLst/>
              <a:latin typeface="Arial" panose="020B0604020202020204" pitchFamily="34" charset="0"/>
              <a:cs typeface="Arial" panose="020B0604020202020204" pitchFamily="34" charset="0"/>
            </a:endParaRP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b="1">
                <a:effectLst/>
                <a:latin typeface="Arial" panose="020B0604020202020204" pitchFamily="34" charset="0"/>
                <a:cs typeface="Arial" panose="020B0604020202020204" pitchFamily="34" charset="0"/>
              </a:rPr>
              <a:t>If patients forget to use Cytisine </a:t>
            </a:r>
            <a:r>
              <a:rPr lang="en-GB" sz="1200">
                <a:effectLst/>
                <a:latin typeface="Arial" panose="020B0604020202020204" pitchFamily="34" charset="0"/>
                <a:cs typeface="Arial" panose="020B0604020202020204" pitchFamily="34" charset="0"/>
              </a:rPr>
              <a:t>they should </a:t>
            </a:r>
            <a:r>
              <a:rPr lang="en-GB" sz="1200" b="1">
                <a:effectLst/>
                <a:latin typeface="Arial" panose="020B0604020202020204" pitchFamily="34" charset="0"/>
                <a:cs typeface="Arial" panose="020B0604020202020204" pitchFamily="34" charset="0"/>
              </a:rPr>
              <a:t>not </a:t>
            </a:r>
            <a:r>
              <a:rPr lang="en-GB" sz="1200">
                <a:effectLst/>
                <a:latin typeface="Arial" panose="020B0604020202020204" pitchFamily="34" charset="0"/>
                <a:cs typeface="Arial" panose="020B0604020202020204" pitchFamily="34" charset="0"/>
              </a:rPr>
              <a:t>take a double dose to make up for the forgotten dose. They should just take their next dose as indicated.</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GB" sz="1200">
                <a:effectLst/>
                <a:latin typeface="Arial" panose="020B0604020202020204" pitchFamily="34" charset="0"/>
                <a:cs typeface="Arial" panose="020B0604020202020204" pitchFamily="34" charset="0"/>
              </a:rPr>
              <a:t>Evidence suggests that 12 weeks of treatment is likely to be more effective than the prescribed 25 days of treatment. </a:t>
            </a:r>
            <a:r>
              <a:rPr lang="en-GB" sz="1200" b="1">
                <a:effectLst/>
                <a:latin typeface="Arial" panose="020B0604020202020204" pitchFamily="34" charset="0"/>
                <a:cs typeface="Arial" panose="020B0604020202020204" pitchFamily="34" charset="0"/>
              </a:rPr>
              <a:t>Consideration could be given to dosing for longer than 25 days and up to 12 weeks, although this is outside the terms of the MHRA marketing approval </a:t>
            </a:r>
            <a:r>
              <a:rPr lang="en-GB" sz="1200">
                <a:effectLst/>
                <a:latin typeface="Arial" panose="020B0604020202020204" pitchFamily="34" charset="0"/>
                <a:cs typeface="Arial" panose="020B0604020202020204" pitchFamily="34" charset="0"/>
              </a:rPr>
              <a:t>and the appropriate dosing for the extended period has not been determined.</a:t>
            </a:r>
            <a:r>
              <a:rPr lang="en-GB" sz="1200">
                <a:latin typeface="Arial" panose="020B0604020202020204" pitchFamily="34" charset="0"/>
                <a:cs typeface="Arial" panose="020B0604020202020204" pitchFamily="34" charset="0"/>
              </a:rPr>
              <a:t> </a:t>
            </a:r>
          </a:p>
          <a:p>
            <a:pPr marL="171450" indent="-171450">
              <a:buFont typeface="Arial" panose="020B0604020202020204" pitchFamily="34" charset="0"/>
              <a:buChar char="•"/>
              <a:defRPr/>
            </a:pP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GB" sz="1200">
                <a:latin typeface="Arial" panose="020B0604020202020204" pitchFamily="34" charset="0"/>
                <a:cs typeface="Arial" panose="020B0604020202020204" pitchFamily="34" charset="0"/>
              </a:rPr>
              <a:t>In case of treatment failure (continued smoking), </a:t>
            </a:r>
            <a:r>
              <a:rPr lang="en-GB" sz="1200" b="1">
                <a:latin typeface="Arial" panose="020B0604020202020204" pitchFamily="34" charset="0"/>
                <a:cs typeface="Arial" panose="020B0604020202020204" pitchFamily="34" charset="0"/>
              </a:rPr>
              <a:t>Cytisine should be discontinued and may be resumed after two to three months.</a:t>
            </a:r>
          </a:p>
          <a:p>
            <a:pPr marL="171450" indent="-171450">
              <a:buFont typeface="Arial" panose="020B0604020202020204" pitchFamily="34" charset="0"/>
              <a:buChar char="•"/>
              <a:defRPr/>
            </a:pPr>
            <a:endParaRPr lang="en-GB" sz="1200">
              <a:latin typeface="Arial" panose="020B0604020202020204" pitchFamily="34" charset="0"/>
              <a:cs typeface="Arial" panose="020B0604020202020204" pitchFamily="34" charset="0"/>
            </a:endParaRPr>
          </a:p>
          <a:p>
            <a:pPr marL="171450" marR="0" lvl="0" indent="-171450" algn="just" defTabSz="457200" rtl="0" eaLnBrk="0" fontAlgn="base" latinLnBrk="0" hangingPunct="0">
              <a:lnSpc>
                <a:spcPct val="115000"/>
              </a:lnSpc>
              <a:spcBef>
                <a:spcPct val="30000"/>
              </a:spcBef>
              <a:spcAft>
                <a:spcPts val="1000"/>
              </a:spcAft>
              <a:buClrTx/>
              <a:buSzTx/>
              <a:buFont typeface="Arial" panose="020B0604020202020204" pitchFamily="34" charset="0"/>
              <a:buChar char="•"/>
              <a:tabLst/>
              <a:defRPr/>
            </a:pPr>
            <a:r>
              <a:rPr lang="en-CA" sz="1200">
                <a:solidFill>
                  <a:srgbClr val="3F3F3F"/>
                </a:solidFill>
                <a:effectLst/>
                <a:latin typeface="Arial" panose="020B0604020202020204" pitchFamily="34" charset="0"/>
                <a:cs typeface="Arial" panose="020B0604020202020204" pitchFamily="34" charset="0"/>
              </a:rPr>
              <a:t>If patients start cytisine as an inpatient, they should be given the remainder of the pack to take home so they can complete the course of treatment.</a:t>
            </a:r>
          </a:p>
          <a:p>
            <a:pPr marL="342900" indent="-342900" algn="just">
              <a:lnSpc>
                <a:spcPct val="115000"/>
              </a:lnSpc>
              <a:spcAft>
                <a:spcPts val="1000"/>
              </a:spcAft>
              <a:buFont typeface="Symbol" pitchFamily="2" charset="2"/>
              <a:buChar char=""/>
            </a:pPr>
            <a:endParaRPr lang="en-CA" sz="1200">
              <a:effectLst/>
              <a:latin typeface="Arial" panose="020B0604020202020204" pitchFamily="34" charset="0"/>
              <a:ea typeface="Calibri" panose="020F0502020204030204" pitchFamily="34" charset="0"/>
              <a:cs typeface="Arial" panose="020B0604020202020204" pitchFamily="34" charset="0"/>
            </a:endParaRPr>
          </a:p>
          <a:p>
            <a:endParaRPr lang="en-GB" sz="120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633D56F3-A0EA-7200-7805-9EEC4D840D16}"/>
              </a:ext>
            </a:extLst>
          </p:cNvPr>
          <p:cNvSpPr>
            <a:spLocks noGrp="1"/>
          </p:cNvSpPr>
          <p:nvPr>
            <p:ph type="sldNum" sz="quarter" idx="5"/>
          </p:nvPr>
        </p:nvSpPr>
        <p:spPr/>
        <p:txBody>
          <a:bodyPr/>
          <a:lstStyle/>
          <a:p>
            <a:pPr>
              <a:defRPr/>
            </a:pPr>
            <a:fld id="{242A2382-4541-B845-B6D5-E8B5A330E247}" type="slidenum">
              <a:rPr lang="en-US" smtClean="0"/>
              <a:pPr>
                <a:defRPr/>
              </a:pPr>
              <a:t>10</a:t>
            </a:fld>
            <a:endParaRPr lang="en-US"/>
          </a:p>
        </p:txBody>
      </p:sp>
    </p:spTree>
    <p:extLst>
      <p:ext uri="{BB962C8B-B14F-4D97-AF65-F5344CB8AC3E}">
        <p14:creationId xmlns:p14="http://schemas.microsoft.com/office/powerpoint/2010/main" val="1179750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A3A9B7-83A8-18D5-5431-36D7A2FAF4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43C5D9-7DDC-EBE0-6970-63C9B0FC0B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1EA413-39C2-8698-C8B6-3B84FEEA65FD}"/>
              </a:ext>
            </a:extLst>
          </p:cNvPr>
          <p:cNvSpPr>
            <a:spLocks noGrp="1"/>
          </p:cNvSpPr>
          <p:nvPr>
            <p:ph type="body" idx="1"/>
          </p:nvPr>
        </p:nvSpPr>
        <p:spPr/>
        <p:txBody>
          <a:bodyPr>
            <a:normAutofit fontScale="92500" lnSpcReduction="10000"/>
          </a:bodyPr>
          <a:lstStyle/>
          <a:p>
            <a:pPr marL="0" indent="0">
              <a:buFont typeface="Arial" panose="020B0604020202020204" pitchFamily="34" charset="0"/>
              <a:buNone/>
            </a:pPr>
            <a:r>
              <a:rPr lang="en-GB" sz="1200">
                <a:effectLst/>
                <a:latin typeface="Arial" panose="020B0604020202020204" pitchFamily="34" charset="0"/>
                <a:cs typeface="Arial" panose="020B0604020202020204" pitchFamily="34" charset="0"/>
              </a:rPr>
              <a:t>According to the Summary of Product Characteristics, </a:t>
            </a:r>
            <a:r>
              <a:rPr lang="en-GB" sz="1200" b="1">
                <a:effectLst/>
                <a:latin typeface="Arial" panose="020B0604020202020204" pitchFamily="34" charset="0"/>
                <a:cs typeface="Arial" panose="020B0604020202020204" pitchFamily="34" charset="0"/>
              </a:rPr>
              <a:t>Cytisine</a:t>
            </a:r>
            <a:r>
              <a:rPr lang="en-GB" sz="1200">
                <a:effectLst/>
                <a:latin typeface="Arial" panose="020B0604020202020204" pitchFamily="34" charset="0"/>
                <a:cs typeface="Arial" panose="020B0604020202020204" pitchFamily="34" charset="0"/>
              </a:rPr>
              <a:t> </a:t>
            </a:r>
            <a:r>
              <a:rPr lang="en-GB" sz="1200" b="1">
                <a:effectLst/>
                <a:latin typeface="Arial" panose="020B0604020202020204" pitchFamily="34" charset="0"/>
                <a:cs typeface="Arial" panose="020B0604020202020204" pitchFamily="34" charset="0"/>
              </a:rPr>
              <a:t>should</a:t>
            </a:r>
            <a:r>
              <a:rPr lang="en-GB" sz="1200">
                <a:effectLst/>
                <a:latin typeface="Arial" panose="020B0604020202020204" pitchFamily="34" charset="0"/>
                <a:cs typeface="Arial" panose="020B0604020202020204" pitchFamily="34" charset="0"/>
              </a:rPr>
              <a:t> </a:t>
            </a:r>
            <a:r>
              <a:rPr lang="en-GB" sz="1200" b="1">
                <a:effectLst/>
                <a:latin typeface="Arial" panose="020B0604020202020204" pitchFamily="34" charset="0"/>
                <a:cs typeface="Arial" panose="020B0604020202020204" pitchFamily="34" charset="0"/>
              </a:rPr>
              <a:t>not be used if patients have/are</a:t>
            </a:r>
            <a:r>
              <a:rPr lang="en-GB" sz="1200">
                <a:effectLst/>
                <a:latin typeface="Arial" panose="020B0604020202020204" pitchFamily="34" charset="0"/>
                <a:cs typeface="Arial" panose="020B0604020202020204" pitchFamily="34" charset="0"/>
              </a:rPr>
              <a:t>:</a:t>
            </a:r>
          </a:p>
          <a:p>
            <a:pPr marL="0" indent="0">
              <a:buFont typeface="Arial" panose="020B0604020202020204" pitchFamily="34" charset="0"/>
              <a:buNone/>
            </a:pPr>
            <a:endParaRPr lang="en-GB" sz="1200">
              <a:effectLst/>
              <a:latin typeface="Arial" panose="020B0604020202020204" pitchFamily="34" charset="0"/>
              <a:cs typeface="Arial" panose="020B0604020202020204" pitchFamily="34" charset="0"/>
            </a:endParaRP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a:effectLst/>
                <a:latin typeface="Arial" panose="020B0604020202020204" pitchFamily="34" charset="0"/>
                <a:cs typeface="Arial" panose="020B0604020202020204" pitchFamily="34" charset="0"/>
              </a:rPr>
              <a:t>hypersensitivity to cytisine or any of the excipients (non-active ingredients): mannitol, microcrystalline cellulose, magnesium stearate, glycerol dibehenate and hypromellose </a:t>
            </a: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over 65 years of age</a:t>
            </a: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under 18</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a:effectLst/>
                <a:latin typeface="Arial" panose="020B0604020202020204" pitchFamily="34" charset="0"/>
                <a:cs typeface="Arial" panose="020B0604020202020204" pitchFamily="34" charset="0"/>
              </a:rPr>
              <a:t>pregnant or breastfeeding</a:t>
            </a:r>
          </a:p>
          <a:p>
            <a:pPr marL="171450" marR="0" lvl="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a:effectLst/>
                <a:latin typeface="Arial" panose="020B0604020202020204" pitchFamily="34" charset="0"/>
                <a:cs typeface="Arial" panose="020B0604020202020204" pitchFamily="34" charset="0"/>
              </a:rPr>
              <a:t>kidney or liver impairment</a:t>
            </a: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unstable angina (chest pain caused by reduced blood supply to the heart) </a:t>
            </a: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recent myocardial infarction (heart attack) </a:t>
            </a: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clinically significant arrhythmias (irregular or abnormal heart rhythm) </a:t>
            </a: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had a recent stroke</a:t>
            </a:r>
          </a:p>
          <a:p>
            <a:endParaRPr lang="en-GB" sz="1200">
              <a:effectLst/>
              <a:latin typeface="Arial" panose="020B0604020202020204" pitchFamily="34" charset="0"/>
              <a:cs typeface="Arial" panose="020B0604020202020204" pitchFamily="34" charset="0"/>
            </a:endParaRPr>
          </a:p>
          <a:p>
            <a:r>
              <a:rPr lang="en-GB" sz="1200">
                <a:effectLst/>
                <a:latin typeface="Arial" panose="020B0604020202020204" pitchFamily="34" charset="0"/>
                <a:cs typeface="Arial" panose="020B0604020202020204" pitchFamily="34" charset="0"/>
              </a:rPr>
              <a:t>Women of childbearing age using hormonal contraception should </a:t>
            </a:r>
            <a:r>
              <a:rPr lang="en-GB" sz="1200" b="1">
                <a:effectLst/>
                <a:latin typeface="Arial" panose="020B0604020202020204" pitchFamily="34" charset="0"/>
                <a:cs typeface="Arial" panose="020B0604020202020204" pitchFamily="34" charset="0"/>
              </a:rPr>
              <a:t>add a secondary barrier method whilst taking cytisine </a:t>
            </a:r>
            <a:r>
              <a:rPr lang="en-GB" sz="1200">
                <a:effectLst/>
                <a:latin typeface="Arial" panose="020B0604020202020204" pitchFamily="34" charset="0"/>
                <a:cs typeface="Arial" panose="020B0604020202020204" pitchFamily="34" charset="0"/>
              </a:rPr>
              <a:t>as its impact on the effectiveness of oral contraceptives is not known. </a:t>
            </a:r>
          </a:p>
          <a:p>
            <a:endParaRPr lang="en-GB" sz="1200">
              <a:effectLst/>
              <a:latin typeface="Arial" panose="020B0604020202020204" pitchFamily="34" charset="0"/>
              <a:cs typeface="Arial" panose="020B0604020202020204" pitchFamily="34" charset="0"/>
            </a:endParaRPr>
          </a:p>
          <a:p>
            <a:pPr marL="0" indent="0" eaLnBrk="1" hangingPunct="1">
              <a:lnSpc>
                <a:spcPct val="90000"/>
              </a:lnSpc>
              <a:buFont typeface="Arial" panose="020B0604020202020204" pitchFamily="34" charset="0"/>
              <a:buNone/>
            </a:pPr>
            <a:r>
              <a:rPr lang="en-GB" sz="1200" b="1">
                <a:latin typeface="Arial" panose="020B0604020202020204" pitchFamily="34" charset="0"/>
                <a:ea typeface="ＭＳ Ｐゴシック" charset="0"/>
                <a:cs typeface="Arial" panose="020B0604020202020204" pitchFamily="34" charset="0"/>
              </a:rPr>
              <a:t>Drug interactions</a:t>
            </a:r>
          </a:p>
          <a:p>
            <a:pPr marL="171450" marR="0" lvl="0" indent="-171450" algn="l" defTabSz="457200" rtl="0" eaLnBrk="1" fontAlgn="base" latinLnBrk="0" hangingPunct="1">
              <a:lnSpc>
                <a:spcPct val="90000"/>
              </a:lnSpc>
              <a:spcBef>
                <a:spcPct val="30000"/>
              </a:spcBef>
              <a:spcAft>
                <a:spcPct val="0"/>
              </a:spcAft>
              <a:buClrTx/>
              <a:buSzTx/>
              <a:buFont typeface="Arial" panose="020B0604020202020204" pitchFamily="34" charset="0"/>
              <a:buChar char="•"/>
              <a:tabLst/>
              <a:defRPr/>
            </a:pPr>
            <a:r>
              <a:rPr lang="en-GB" sz="1200" b="0">
                <a:latin typeface="Arial" panose="020B0604020202020204" pitchFamily="34" charset="0"/>
                <a:cs typeface="Arial" panose="020B0604020202020204" pitchFamily="34" charset="0"/>
              </a:rPr>
              <a:t>anti-tuberculosis drugs. </a:t>
            </a:r>
          </a:p>
          <a:p>
            <a:pPr marL="171450" marR="0" lvl="0" indent="-171450" algn="l" defTabSz="457200" rtl="0" eaLnBrk="1" fontAlgn="base" latinLnBrk="0" hangingPunct="1">
              <a:lnSpc>
                <a:spcPct val="90000"/>
              </a:lnSpc>
              <a:spcBef>
                <a:spcPct val="30000"/>
              </a:spcBef>
              <a:spcAft>
                <a:spcPct val="0"/>
              </a:spcAft>
              <a:buClrTx/>
              <a:buSzTx/>
              <a:buFont typeface="Arial" panose="020B0604020202020204" pitchFamily="34" charset="0"/>
              <a:buChar char="•"/>
              <a:tabLst/>
              <a:defRPr/>
            </a:pPr>
            <a:endParaRPr lang="en-GB" sz="1200" b="0">
              <a:latin typeface="Arial" panose="020B0604020202020204" pitchFamily="34" charset="0"/>
              <a:ea typeface="ＭＳ Ｐゴシック" charset="0"/>
              <a:cs typeface="Arial" panose="020B0604020202020204" pitchFamily="34" charset="0"/>
            </a:endParaRPr>
          </a:p>
          <a:p>
            <a:pPr marL="171450" marR="0" lvl="0" indent="-171450" algn="l" defTabSz="457200" rtl="0" eaLnBrk="1" fontAlgn="base" latinLnBrk="0" hangingPunct="1">
              <a:lnSpc>
                <a:spcPct val="90000"/>
              </a:lnSpc>
              <a:spcBef>
                <a:spcPct val="30000"/>
              </a:spcBef>
              <a:spcAft>
                <a:spcPct val="0"/>
              </a:spcAft>
              <a:buClrTx/>
              <a:buSzTx/>
              <a:buFont typeface="Arial" panose="020B0604020202020204" pitchFamily="34" charset="0"/>
              <a:buChar char="•"/>
              <a:tabLst/>
              <a:defRPr/>
            </a:pPr>
            <a:endParaRPr lang="en-GB" sz="1200" b="0">
              <a:latin typeface="Arial" panose="020B0604020202020204" pitchFamily="34" charset="0"/>
              <a:ea typeface="ＭＳ Ｐゴシック" charset="0"/>
              <a:cs typeface="Arial" panose="020B0604020202020204" pitchFamily="34" charset="0"/>
            </a:endParaRPr>
          </a:p>
          <a:p>
            <a:endParaRPr lang="en-GB" sz="1200">
              <a:effectLst/>
              <a:latin typeface="Arial" panose="020B0604020202020204" pitchFamily="34"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p:txBody>
      </p:sp>
      <p:sp>
        <p:nvSpPr>
          <p:cNvPr id="4" name="Slide Number Placeholder 3">
            <a:extLst>
              <a:ext uri="{FF2B5EF4-FFF2-40B4-BE49-F238E27FC236}">
                <a16:creationId xmlns:a16="http://schemas.microsoft.com/office/drawing/2014/main" id="{B3A6F0E6-6DE8-083D-E9E2-EF0934F2DF3B}"/>
              </a:ext>
            </a:extLst>
          </p:cNvPr>
          <p:cNvSpPr>
            <a:spLocks noGrp="1"/>
          </p:cNvSpPr>
          <p:nvPr>
            <p:ph type="sldNum" sz="quarter" idx="5"/>
          </p:nvPr>
        </p:nvSpPr>
        <p:spPr/>
        <p:txBody>
          <a:bodyPr/>
          <a:lstStyle/>
          <a:p>
            <a:pPr>
              <a:defRPr/>
            </a:pPr>
            <a:fld id="{242A2382-4541-B845-B6D5-E8B5A330E247}" type="slidenum">
              <a:rPr lang="en-US" smtClean="0"/>
              <a:pPr>
                <a:defRPr/>
              </a:pPr>
              <a:t>11</a:t>
            </a:fld>
            <a:endParaRPr lang="en-US"/>
          </a:p>
        </p:txBody>
      </p:sp>
    </p:spTree>
    <p:extLst>
      <p:ext uri="{BB962C8B-B14F-4D97-AF65-F5344CB8AC3E}">
        <p14:creationId xmlns:p14="http://schemas.microsoft.com/office/powerpoint/2010/main" val="1251728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68322-3D81-5B97-2A2A-6726A5B3C6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05F60D-D786-2B54-6816-7C74F51569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0401DA-42A2-DED8-36CA-650128BEE866}"/>
              </a:ext>
            </a:extLst>
          </p:cNvPr>
          <p:cNvSpPr>
            <a:spLocks noGrp="1"/>
          </p:cNvSpPr>
          <p:nvPr>
            <p:ph type="body" idx="1"/>
          </p:nvPr>
        </p:nvSpPr>
        <p:spPr/>
        <p:txBody>
          <a:bodyPr>
            <a:normAutofit fontScale="85000" lnSpcReduction="20000"/>
          </a:bodyPr>
          <a:lstStyle/>
          <a:p>
            <a:r>
              <a:rPr lang="en-GB" sz="1200">
                <a:effectLst/>
                <a:latin typeface="Arial" panose="020B0604020202020204" pitchFamily="34" charset="0"/>
                <a:cs typeface="Arial" panose="020B0604020202020204" pitchFamily="34" charset="0"/>
              </a:rPr>
              <a:t>According to the Summary of Product Characteristics, Cytisine should be taken </a:t>
            </a:r>
            <a:r>
              <a:rPr lang="en-GB" sz="1200" b="1">
                <a:effectLst/>
                <a:latin typeface="Arial" panose="020B0604020202020204" pitchFamily="34" charset="0"/>
                <a:cs typeface="Arial" panose="020B0604020202020204" pitchFamily="34" charset="0"/>
              </a:rPr>
              <a:t>with caution </a:t>
            </a:r>
            <a:r>
              <a:rPr lang="en-GB" sz="1200">
                <a:effectLst/>
                <a:latin typeface="Arial" panose="020B0604020202020204" pitchFamily="34" charset="0"/>
                <a:cs typeface="Arial" panose="020B0604020202020204" pitchFamily="34" charset="0"/>
              </a:rPr>
              <a:t>if patients have:</a:t>
            </a:r>
            <a:r>
              <a:rPr lang="en-GB" sz="1200">
                <a:latin typeface="Arial" panose="020B0604020202020204" pitchFamily="34" charset="0"/>
                <a:cs typeface="Arial" panose="020B0604020202020204" pitchFamily="34" charset="0"/>
              </a:rPr>
              <a:t> </a:t>
            </a:r>
          </a:p>
          <a:p>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ischemic heart disease</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heart failure</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hypertension (high blood pressure)</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pheochromocytoma (tumour in the adrenal glands)</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atherosclerosis (thickening or hardening of the arteries) and other peripheral vascular diseases</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gastric and duodenal ulcer</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gastroesophageal reflux disease</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hyperthyroidism (overactive thyroid)</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diabetes</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schizophrenia</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a:buFont typeface="Arial" panose="020B0604020202020204" pitchFamily="34" charset="0"/>
              <a:buNone/>
            </a:pPr>
            <a:endParaRPr lang="en-GB" sz="1200">
              <a:effectLst/>
              <a:latin typeface="Arial" panose="020B0604020202020204" pitchFamily="34" charset="0"/>
              <a:cs typeface="Arial" panose="020B0604020202020204" pitchFamily="34" charset="0"/>
            </a:endParaRPr>
          </a:p>
          <a:p>
            <a:pPr>
              <a:buFont typeface="Arial" panose="020B0604020202020204" pitchFamily="34" charset="0"/>
              <a:buNone/>
            </a:pPr>
            <a:r>
              <a:rPr lang="en-GB" sz="1200">
                <a:effectLst/>
                <a:latin typeface="Arial" panose="020B0604020202020204" pitchFamily="34" charset="0"/>
                <a:cs typeface="Arial" panose="020B0604020202020204" pitchFamily="34" charset="0"/>
              </a:rPr>
              <a:t>This </a:t>
            </a:r>
            <a:r>
              <a:rPr lang="en-GB" sz="1200" b="1">
                <a:effectLst/>
                <a:latin typeface="Arial" panose="020B0604020202020204" pitchFamily="34" charset="0"/>
                <a:cs typeface="Arial" panose="020B0604020202020204" pitchFamily="34" charset="0"/>
              </a:rPr>
              <a:t>does not mean </a:t>
            </a:r>
            <a:r>
              <a:rPr lang="en-GB" sz="1200">
                <a:effectLst/>
                <a:latin typeface="Arial" panose="020B0604020202020204" pitchFamily="34" charset="0"/>
                <a:cs typeface="Arial" panose="020B0604020202020204" pitchFamily="34" charset="0"/>
              </a:rPr>
              <a:t>that Cytisine should not be used, but that the caution should be discussed with the patient and additional vigilance adopted to check for any possible worsening of these conditions.</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0" marR="0" indent="0" algn="l" defTabSz="457200">
              <a:lnSpc>
                <a:spcPct val="100000"/>
              </a:lnSpc>
              <a:buClrTx/>
              <a:buSzTx/>
              <a:buFont typeface="Arial" panose="020B0604020202020204" pitchFamily="34" charset="0"/>
              <a:buChar char="•"/>
              <a:tabLst/>
              <a:defRPr/>
            </a:pPr>
            <a:endParaRPr lang="en-GB"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a:buFont typeface="Arial" panose="020B0604020202020204" pitchFamily="34" charset="0"/>
              <a:buNone/>
              <a:defRPr/>
            </a:pPr>
            <a:r>
              <a:rPr lang="en-GB" sz="1200">
                <a:latin typeface="Arial" panose="020B0604020202020204" pitchFamily="34" charset="0"/>
                <a:cs typeface="Arial" panose="020B0604020202020204" pitchFamily="34" charset="0"/>
              </a:rPr>
              <a:t>From the SPC - Depressed mood, rarely including suicidal ideation and suicide attempt, may be a symptom of nicotine withdrawal. </a:t>
            </a:r>
            <a:r>
              <a:rPr lang="en-GB" sz="1200" b="1">
                <a:latin typeface="Arial" panose="020B0604020202020204" pitchFamily="34" charset="0"/>
                <a:cs typeface="Arial" panose="020B0604020202020204" pitchFamily="34" charset="0"/>
              </a:rPr>
              <a:t>Clinicians should be aware of the possible emergence of serious neuropsychiatric symptoms in patients attempting to quit smoking with or without treatment. </a:t>
            </a:r>
            <a:r>
              <a:rPr lang="en-GB" sz="1200">
                <a:latin typeface="Arial" panose="020B0604020202020204" pitchFamily="34" charset="0"/>
                <a:cs typeface="Arial" panose="020B0604020202020204" pitchFamily="34" charset="0"/>
              </a:rPr>
              <a:t>History of psychiatric disorders Smoking cessation, with or without pharmacotherapy, has been associated with exacerbation of underlying psychiatric illness (e.g. depression). </a:t>
            </a:r>
            <a:r>
              <a:rPr lang="en-GB" sz="1200" b="1">
                <a:latin typeface="Arial" panose="020B0604020202020204" pitchFamily="34" charset="0"/>
                <a:cs typeface="Arial" panose="020B0604020202020204" pitchFamily="34" charset="0"/>
              </a:rPr>
              <a:t>Care should be taken with patients with a history of psychiatric illness and patients should be advised accordingly.</a:t>
            </a:r>
            <a:endParaRPr lang="en-GB" sz="1200" b="1"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eaLnBrk="1" fontAlgn="auto" hangingPunct="1">
              <a:spcBef>
                <a:spcPts val="0"/>
              </a:spcBef>
              <a:spcAft>
                <a:spcPts val="0"/>
              </a:spcAft>
              <a:defRPr/>
            </a:pPr>
            <a:endParaRPr lang="en-US" sz="1200" b="1">
              <a:latin typeface="Arial" panose="020B0604020202020204" pitchFamily="34" charset="0"/>
              <a:ea typeface="ＭＳ Ｐゴシック" panose="020B0600070205080204" pitchFamily="34" charset="-128"/>
              <a:cs typeface="Arial" panose="020B0604020202020204" pitchFamily="34" charset="0"/>
            </a:endParaRPr>
          </a:p>
          <a:p>
            <a:pPr eaLnBrk="1" fontAlgn="auto" hangingPunct="1">
              <a:spcBef>
                <a:spcPts val="0"/>
              </a:spcBef>
              <a:spcAft>
                <a:spcPts val="0"/>
              </a:spcAft>
              <a:defRPr/>
            </a:pPr>
            <a:endParaRPr lang="en-US" sz="1200">
              <a:latin typeface="Arial" panose="020B0604020202020204" pitchFamily="34" charset="0"/>
              <a:ea typeface="ＭＳ Ｐゴシック" panose="020B0600070205080204" pitchFamily="34" charset="-128"/>
              <a:cs typeface="Arial" panose="020B0604020202020204" pitchFamily="34" charset="0"/>
            </a:endParaRPr>
          </a:p>
        </p:txBody>
      </p:sp>
      <p:sp>
        <p:nvSpPr>
          <p:cNvPr id="4" name="Slide Number Placeholder 3">
            <a:extLst>
              <a:ext uri="{FF2B5EF4-FFF2-40B4-BE49-F238E27FC236}">
                <a16:creationId xmlns:a16="http://schemas.microsoft.com/office/drawing/2014/main" id="{C30FA079-9556-FE77-3513-96BEDC0EBD9A}"/>
              </a:ext>
            </a:extLst>
          </p:cNvPr>
          <p:cNvSpPr>
            <a:spLocks noGrp="1"/>
          </p:cNvSpPr>
          <p:nvPr>
            <p:ph type="sldNum" sz="quarter" idx="5"/>
          </p:nvPr>
        </p:nvSpPr>
        <p:spPr/>
        <p:txBody>
          <a:bodyPr/>
          <a:lstStyle/>
          <a:p>
            <a:pPr>
              <a:defRPr/>
            </a:pPr>
            <a:fld id="{242A2382-4541-B845-B6D5-E8B5A330E247}" type="slidenum">
              <a:rPr lang="en-US" smtClean="0"/>
              <a:pPr>
                <a:defRPr/>
              </a:pPr>
              <a:t>12</a:t>
            </a:fld>
            <a:endParaRPr lang="en-US"/>
          </a:p>
        </p:txBody>
      </p:sp>
    </p:spTree>
    <p:extLst>
      <p:ext uri="{BB962C8B-B14F-4D97-AF65-F5344CB8AC3E}">
        <p14:creationId xmlns:p14="http://schemas.microsoft.com/office/powerpoint/2010/main" val="2586084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CC111-3239-BE2E-EC94-EAAE64BCA7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B0F3C8-E577-C352-B4EF-8814613CA7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1245C4-6C9B-F28F-CD82-7EA99CE0A685}"/>
              </a:ext>
            </a:extLst>
          </p:cNvPr>
          <p:cNvSpPr>
            <a:spLocks noGrp="1"/>
          </p:cNvSpPr>
          <p:nvPr>
            <p:ph type="body" idx="1"/>
          </p:nvPr>
        </p:nvSpPr>
        <p:spPr/>
        <p:txBody>
          <a:bodyPr>
            <a:normAutofit/>
          </a:bodyPr>
          <a:lstStyle/>
          <a:p>
            <a:pPr defTabSz="914400">
              <a:defRPr/>
            </a:pPr>
            <a:r>
              <a:rPr lang="en-GB" b="1">
                <a:latin typeface="Arial" panose="020B0604020202020204" pitchFamily="34" charset="0"/>
                <a:cs typeface="Arial" panose="020B0604020202020204" pitchFamily="34" charset="0"/>
              </a:rPr>
              <a:t>Like all medicines, Cytisine can cause side effects, although not everybody will experience them</a:t>
            </a:r>
            <a:r>
              <a:rPr lang="en-GB">
                <a:latin typeface="Arial" panose="020B0604020202020204" pitchFamily="34" charset="0"/>
                <a:cs typeface="Arial" panose="020B0604020202020204" pitchFamily="34" charset="0"/>
              </a:rPr>
              <a:t>. </a:t>
            </a:r>
            <a:endParaRPr lang="en-US">
              <a:latin typeface="Arial" panose="020B0604020202020204" pitchFamily="34" charset="0"/>
              <a:cs typeface="Arial" panose="020B0604020202020204" pitchFamily="34" charset="0"/>
            </a:endParaRPr>
          </a:p>
          <a:p>
            <a:pPr defTabSz="914400">
              <a:defRPr/>
            </a:pPr>
            <a:endParaRPr lang="en-GB">
              <a:latin typeface="Arial" panose="020B0604020202020204" pitchFamily="34" charset="0"/>
              <a:cs typeface="Arial" panose="020B0604020202020204" pitchFamily="34" charset="0"/>
            </a:endParaRPr>
          </a:p>
          <a:p>
            <a:pPr defTabSz="914400">
              <a:defRPr/>
            </a:pPr>
            <a:r>
              <a:rPr lang="en-GB">
                <a:latin typeface="Arial" panose="020B0604020202020204" pitchFamily="34" charset="0"/>
                <a:cs typeface="Arial" panose="020B0604020202020204" pitchFamily="34" charset="0"/>
              </a:rPr>
              <a:t>Mild to moderate side effects are the most likely to occur, more frequently concerning the gastrointestinal tract.</a:t>
            </a:r>
            <a:br>
              <a:rPr lang="en-GB">
                <a:latin typeface="Arial" panose="020B0604020202020204" pitchFamily="34" charset="0"/>
                <a:cs typeface="Arial" panose="020B0604020202020204" pitchFamily="34" charset="0"/>
              </a:rPr>
            </a:br>
            <a:br>
              <a:rPr lang="en-GB">
                <a:latin typeface="Arial" panose="020B0604020202020204" pitchFamily="34" charset="0"/>
                <a:cs typeface="Arial" panose="020B0604020202020204" pitchFamily="34" charset="0"/>
              </a:rPr>
            </a:br>
            <a:r>
              <a:rPr lang="en-GB">
                <a:latin typeface="Arial" panose="020B0604020202020204" pitchFamily="34" charset="0"/>
                <a:cs typeface="Arial" panose="020B0604020202020204" pitchFamily="34" charset="0"/>
              </a:rPr>
              <a:t>Most adverse reactions occur when Cytisine is started and resolve during treatment.</a:t>
            </a:r>
            <a:br>
              <a:rPr lang="en-GB">
                <a:latin typeface="Arial" panose="020B0604020202020204" pitchFamily="34" charset="0"/>
                <a:cs typeface="Arial" panose="020B0604020202020204" pitchFamily="34" charset="0"/>
              </a:rPr>
            </a:br>
            <a:endParaRPr lang="en-GB">
              <a:latin typeface="Arial" panose="020B0604020202020204" pitchFamily="34" charset="0"/>
              <a:cs typeface="Arial" panose="020B0604020202020204" pitchFamily="34" charset="0"/>
            </a:endParaRPr>
          </a:p>
          <a:p>
            <a:pPr defTabSz="914400">
              <a:defRPr/>
            </a:pPr>
            <a:r>
              <a:rPr lang="en-GB">
                <a:latin typeface="Arial" panose="020B0604020202020204" pitchFamily="34" charset="0"/>
                <a:cs typeface="Arial" panose="020B0604020202020204" pitchFamily="34" charset="0"/>
              </a:rPr>
              <a:t>Clinical studies and experience indicate </a:t>
            </a:r>
            <a:r>
              <a:rPr lang="en-GB" b="1">
                <a:latin typeface="Arial" panose="020B0604020202020204" pitchFamily="34" charset="0"/>
                <a:cs typeface="Arial" panose="020B0604020202020204" pitchFamily="34" charset="0"/>
              </a:rPr>
              <a:t>good tolerability of Cytisine</a:t>
            </a:r>
            <a:r>
              <a:rPr lang="en-GB">
                <a:latin typeface="Arial" panose="020B0604020202020204" pitchFamily="34" charset="0"/>
                <a:cs typeface="Arial" panose="020B0604020202020204" pitchFamily="34" charset="0"/>
              </a:rPr>
              <a:t>. The proportion of patients in research studies who discontinued treatment because of adverse reactions was 6–15.5% and in controlled studies it was comparable to the proportion in the placebo group. </a:t>
            </a:r>
            <a:endParaRPr lang="en-US">
              <a:latin typeface="Arial" panose="020B0604020202020204" pitchFamily="34" charset="0"/>
              <a:cs typeface="Arial" panose="020B0604020202020204" pitchFamily="34" charset="0"/>
            </a:endParaRPr>
          </a:p>
          <a:p>
            <a:pPr defTabSz="914400">
              <a:defRPr/>
            </a:pPr>
            <a:endParaRPr lang="en-GB">
              <a:latin typeface="Arial" panose="020B0604020202020204" pitchFamily="34" charset="0"/>
              <a:cs typeface="Arial" panose="020B0604020202020204" pitchFamily="34" charset="0"/>
            </a:endParaRPr>
          </a:p>
          <a:p>
            <a:pPr defTabSz="914400">
              <a:defRPr/>
            </a:pPr>
            <a:r>
              <a:rPr lang="en-GB" b="1">
                <a:latin typeface="Arial" panose="020B0604020202020204" pitchFamily="34" charset="0"/>
                <a:cs typeface="Arial" panose="020B0604020202020204" pitchFamily="34" charset="0"/>
              </a:rPr>
              <a:t>Cytisine has no influence on the ability to drive and use machines</a:t>
            </a:r>
            <a:r>
              <a:rPr lang="en-GB">
                <a:latin typeface="Arial" panose="020B0604020202020204" pitchFamily="34" charset="0"/>
                <a:cs typeface="Arial" panose="020B0604020202020204" pitchFamily="34" charset="0"/>
              </a:rPr>
              <a:t>. </a:t>
            </a:r>
            <a:endParaRPr lang="en-US">
              <a:latin typeface="Arial" panose="020B0604020202020204" pitchFamily="34" charset="0"/>
              <a:cs typeface="Arial" panose="020B0604020202020204" pitchFamily="34" charset="0"/>
            </a:endParaRPr>
          </a:p>
          <a:p>
            <a:pPr defTabSz="914400">
              <a:defRPr/>
            </a:pPr>
            <a:endParaRPr lang="en-US">
              <a:latin typeface="Arial" panose="020B0604020202020204" pitchFamily="34" charset="0"/>
              <a:cs typeface="Arial" panose="020B0604020202020204" pitchFamily="34" charset="0"/>
            </a:endParaRPr>
          </a:p>
          <a:p>
            <a:pPr marL="0" marR="0" indent="0" algn="l" defTabSz="914400">
              <a:lnSpc>
                <a:spcPct val="100000"/>
              </a:lnSpc>
              <a:spcBef>
                <a:spcPct val="30000"/>
              </a:spcBef>
              <a:spcAft>
                <a:spcPct val="0"/>
              </a:spcAft>
              <a:buClrTx/>
              <a:buSzTx/>
              <a:buFontTx/>
              <a:buNone/>
              <a:tabLst/>
              <a:defRPr/>
            </a:pPr>
            <a:endParaRPr lang="en-GB">
              <a:latin typeface="Arial"/>
              <a:ea typeface="ＭＳ Ｐゴシック"/>
              <a:cs typeface="Arial"/>
            </a:endParaRPr>
          </a:p>
        </p:txBody>
      </p:sp>
      <p:sp>
        <p:nvSpPr>
          <p:cNvPr id="4" name="Slide Number Placeholder 3">
            <a:extLst>
              <a:ext uri="{FF2B5EF4-FFF2-40B4-BE49-F238E27FC236}">
                <a16:creationId xmlns:a16="http://schemas.microsoft.com/office/drawing/2014/main" id="{2CEDA312-77A9-4009-9E5C-A3FB6444961B}"/>
              </a:ext>
            </a:extLst>
          </p:cNvPr>
          <p:cNvSpPr>
            <a:spLocks noGrp="1"/>
          </p:cNvSpPr>
          <p:nvPr>
            <p:ph type="sldNum" sz="quarter" idx="5"/>
          </p:nvPr>
        </p:nvSpPr>
        <p:spPr/>
        <p:txBody>
          <a:bodyPr/>
          <a:lstStyle/>
          <a:p>
            <a:pPr>
              <a:defRPr/>
            </a:pPr>
            <a:fld id="{242A2382-4541-B845-B6D5-E8B5A330E247}" type="slidenum">
              <a:rPr lang="en-US" smtClean="0"/>
              <a:pPr>
                <a:defRPr/>
              </a:pPr>
              <a:t>13</a:t>
            </a:fld>
            <a:endParaRPr lang="en-US"/>
          </a:p>
        </p:txBody>
      </p:sp>
    </p:spTree>
    <p:extLst>
      <p:ext uri="{BB962C8B-B14F-4D97-AF65-F5344CB8AC3E}">
        <p14:creationId xmlns:p14="http://schemas.microsoft.com/office/powerpoint/2010/main" val="29285385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70D0C-2193-7134-96E6-785DD47981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B29FF01-3B03-9EF0-E300-6DD17C177D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EA7468-F4AD-C854-59E8-E5EC2B8C5317}"/>
              </a:ext>
            </a:extLst>
          </p:cNvPr>
          <p:cNvSpPr>
            <a:spLocks noGrp="1"/>
          </p:cNvSpPr>
          <p:nvPr>
            <p:ph type="body" idx="1"/>
          </p:nvPr>
        </p:nvSpPr>
        <p:spPr/>
        <p:txBody>
          <a:bodyPr>
            <a:normAutofit fontScale="70000" lnSpcReduction="20000"/>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Concerns regarding the neuropsychiatric safety of varenicline have been raised and this has caused confusion within the medical community regarding the use of these medications for patients interested in quitting. Several recent well-designed trials have found no evidence to suggest an increase in neuropsychiatric events attributable to nicotine analogues.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1"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EAGLES trial:</a:t>
            </a:r>
          </a:p>
          <a:p>
            <a:pPr marL="171450" indent="-171450">
              <a:buFont typeface="Arial" panose="020B0604020202020204" pitchFamily="34" charset="0"/>
              <a:buChar char="•"/>
            </a:pPr>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The largest and probably the most expensive smoking cessation trial ever.</a:t>
            </a:r>
          </a:p>
          <a:p>
            <a:pPr marL="171450" indent="-171450">
              <a:buFont typeface="Arial" panose="020B0604020202020204" pitchFamily="34" charset="0"/>
              <a:buChar char="•"/>
            </a:pPr>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The EAGLES study was primarily designed to evaluate the neuropsychiatric safety of varenicline and bupropion, compared to placebo, in adults who smoke with and without a history of psychiatric disorder. The primary safety endpoint was a composite endpoint defined as the occurrence of at least one treatment-emergent severe adverse event of anxiety, depression, feeling abnormal, or hostility and/or the occurrence of at least one treatment-emergent moderate or severe adverse event of agitation, aggression, delusions, hallucinations, homicidal ideation, mania, panic, paranoia, psychosis, suicidal ideation, suicidal behaviour, or completed suicide.</a:t>
            </a:r>
          </a:p>
          <a:p>
            <a:endParaRPr lang="en-GB" altLang="en-US" sz="1200" b="0" i="0" kern="1200">
              <a:solidFill>
                <a:schemeClr val="tx1"/>
              </a:solidFill>
              <a:latin typeface="Arial" panose="020B0604020202020204" pitchFamily="34" charset="0"/>
              <a:ea typeface="Geneva" pitchFamily="-109" charset="0"/>
              <a:cs typeface="Arial" panose="020B0604020202020204" pitchFamily="34" charset="0"/>
            </a:endParaRPr>
          </a:p>
          <a:p>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There was </a:t>
            </a:r>
            <a:r>
              <a:rPr lang="en-GB" altLang="en-US" sz="1200" b="1" i="0" kern="1200">
                <a:solidFill>
                  <a:schemeClr val="tx1"/>
                </a:solidFill>
                <a:latin typeface="Arial" panose="020B0604020202020204" pitchFamily="34" charset="0"/>
                <a:ea typeface="Geneva" pitchFamily="-109" charset="0"/>
                <a:cs typeface="Arial" panose="020B0604020202020204" pitchFamily="34" charset="0"/>
              </a:rPr>
              <a:t>no significant increase in neuropsychiatric adverse events </a:t>
            </a:r>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with Champix or Zyban compared to NRT or placebo </a:t>
            </a:r>
            <a:r>
              <a:rPr lang="en-GB" altLang="en-US" sz="1200" b="1" i="0" kern="1200">
                <a:solidFill>
                  <a:schemeClr val="tx1"/>
                </a:solidFill>
                <a:latin typeface="Arial" panose="020B0604020202020204" pitchFamily="34" charset="0"/>
                <a:ea typeface="Geneva" pitchFamily="-109" charset="0"/>
                <a:cs typeface="Arial" panose="020B0604020202020204" pitchFamily="34" charset="0"/>
              </a:rPr>
              <a:t>in patients with or without a history of psychiatric disorder.</a:t>
            </a:r>
            <a:endParaRPr lang="en-GB" altLang="en-US" sz="1200" b="0" i="0" kern="1200">
              <a:solidFill>
                <a:schemeClr val="tx1"/>
              </a:solidFill>
              <a:latin typeface="Arial" panose="020B0604020202020204" pitchFamily="34" charset="0"/>
              <a:ea typeface="Geneva" pitchFamily="-109" charset="0"/>
              <a:cs typeface="Arial" panose="020B0604020202020204" pitchFamily="34" charset="0"/>
            </a:endParaRPr>
          </a:p>
          <a:p>
            <a:endParaRPr lang="en-GB" altLang="en-US" sz="1200" b="0" i="0" kern="1200">
              <a:solidFill>
                <a:schemeClr val="tx1"/>
              </a:solidFill>
              <a:latin typeface="Arial" panose="020B0604020202020204" pitchFamily="34" charset="0"/>
              <a:ea typeface="Geneva" pitchFamily="-109" charset="0"/>
              <a:cs typeface="Arial" panose="020B0604020202020204" pitchFamily="34" charset="0"/>
            </a:endParaRPr>
          </a:p>
          <a:p>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The safety and tolerability of varenicline in this study is in line with that seen in other clinical trials.</a:t>
            </a:r>
          </a:p>
          <a:p>
            <a:endParaRPr lang="en-GB" altLang="en-US" sz="1200" b="0" i="0" kern="1200">
              <a:solidFill>
                <a:schemeClr val="tx1"/>
              </a:solidFill>
              <a:latin typeface="Arial" panose="020B0604020202020204" pitchFamily="34" charset="0"/>
              <a:ea typeface="Geneva" pitchFamily="-109" charset="0"/>
              <a:cs typeface="Arial" panose="020B0604020202020204" pitchFamily="34" charset="0"/>
            </a:endParaRPr>
          </a:p>
          <a:p>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Patients taking varenicline in EAGLES </a:t>
            </a:r>
            <a:r>
              <a:rPr lang="en-GB" altLang="en-US" sz="1200" b="1" i="0" kern="1200">
                <a:solidFill>
                  <a:schemeClr val="tx1"/>
                </a:solidFill>
                <a:latin typeface="Arial" panose="020B0604020202020204" pitchFamily="34" charset="0"/>
                <a:ea typeface="Geneva" pitchFamily="-109" charset="0"/>
                <a:cs typeface="Arial" panose="020B0604020202020204" pitchFamily="34" charset="0"/>
              </a:rPr>
              <a:t>showed statistically superior continuous abstinence rates at weeks 9–12 and 9–24 compared with patients treated with placebo, bupropion or NRT patch.</a:t>
            </a:r>
          </a:p>
          <a:p>
            <a:endParaRPr lang="en-GB" altLang="en-US" sz="1200" b="0" i="0" kern="1200">
              <a:solidFill>
                <a:schemeClr val="tx1"/>
              </a:solidFill>
              <a:latin typeface="Arial" panose="020B0604020202020204" pitchFamily="34" charset="0"/>
              <a:ea typeface="Geneva" pitchFamily="-109" charset="0"/>
              <a:cs typeface="Arial" panose="020B0604020202020204" pitchFamily="34" charset="0"/>
            </a:endParaRPr>
          </a:p>
          <a:p>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We need to remember that low mood is a symptom of nicotine withdrawal </a:t>
            </a:r>
            <a:r>
              <a:rPr lang="en-GB" altLang="en-US" sz="1200" b="1" i="0" kern="1200">
                <a:solidFill>
                  <a:schemeClr val="tx1"/>
                </a:solidFill>
                <a:latin typeface="Arial" panose="020B0604020202020204" pitchFamily="34" charset="0"/>
                <a:ea typeface="Geneva" pitchFamily="-109" charset="0"/>
                <a:cs typeface="Arial" panose="020B0604020202020204" pitchFamily="34" charset="0"/>
              </a:rPr>
              <a:t>and not anything to do with the treatment patients are using</a:t>
            </a:r>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   </a:t>
            </a:r>
          </a:p>
          <a:p>
            <a:endParaRPr lang="en-GB" altLang="en-US" sz="1200" b="0" i="0" kern="1200">
              <a:solidFill>
                <a:schemeClr val="tx1"/>
              </a:solidFill>
              <a:latin typeface="Arial" panose="020B0604020202020204" pitchFamily="34" charset="0"/>
              <a:ea typeface="Geneva" pitchFamily="-109" charset="0"/>
              <a:cs typeface="Arial" panose="020B0604020202020204" pitchFamily="34" charset="0"/>
            </a:endParaRPr>
          </a:p>
          <a:p>
            <a:r>
              <a:rPr lang="en-GB" altLang="en-US" sz="1200" b="0" i="0" kern="1200">
                <a:solidFill>
                  <a:schemeClr val="tx1"/>
                </a:solidFill>
                <a:latin typeface="Arial" panose="020B0604020202020204" pitchFamily="34" charset="0"/>
                <a:ea typeface="Geneva" pitchFamily="-109" charset="0"/>
                <a:cs typeface="Arial" panose="020B0604020202020204" pitchFamily="34" charset="0"/>
              </a:rPr>
              <a:t>What we should do is keep an eye on all our patients who are stopping smoking (regardless of tobacco dependence aid used) and monitor their nicotine withdrawal symptoms weekly, especially those who have a history of psychiatric illnesses.  </a:t>
            </a:r>
          </a:p>
          <a:p>
            <a:endParaRPr lang="en-GB" altLang="en-US" sz="1200" b="0" i="0" kern="1200">
              <a:solidFill>
                <a:schemeClr val="tx1"/>
              </a:solidFill>
              <a:latin typeface="Arial" panose="020B0604020202020204" pitchFamily="34" charset="0"/>
              <a:ea typeface="Geneva" pitchFamily="-109" charset="0"/>
              <a:cs typeface="Arial" panose="020B0604020202020204" pitchFamily="34" charset="0"/>
            </a:endParaRPr>
          </a:p>
          <a:p>
            <a:r>
              <a:rPr lang="en-GB"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If the patient themselves or the adviser is concerned about their mental health after quitting smoking, they should be advised to speak to their healthcare professional to ensure they receive the support they need in the longer term. If you have immediate concerns about the patient, deploy safeguarding policy.</a:t>
            </a:r>
            <a:endParaRPr lang="en-GB" altLang="en-US" sz="1200" b="0" i="0" kern="1200">
              <a:solidFill>
                <a:schemeClr val="tx1"/>
              </a:solidFill>
              <a:latin typeface="Arial" panose="020B0604020202020204" pitchFamily="34" charset="0"/>
              <a:ea typeface="Geneva" pitchFamily="-109" charset="0"/>
              <a:cs typeface="Arial" panose="020B0604020202020204" pitchFamily="34" charset="0"/>
            </a:endParaRPr>
          </a:p>
          <a:p>
            <a:endParaRPr lang="en-GB" altLang="en-US" sz="1200" b="0" i="0" kern="1200">
              <a:solidFill>
                <a:schemeClr val="tx1"/>
              </a:solidFill>
              <a:latin typeface="Arial" panose="020B0604020202020204" pitchFamily="34" charset="0"/>
              <a:ea typeface="Geneva" pitchFamily="-109"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a:p>
            <a:endParaRPr lang="en-GB" altLang="en-US">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3A7B80D1-C986-F8FD-C0BC-C570722DE772}"/>
              </a:ext>
            </a:extLst>
          </p:cNvPr>
          <p:cNvSpPr>
            <a:spLocks noGrp="1"/>
          </p:cNvSpPr>
          <p:nvPr>
            <p:ph type="sldNum" sz="quarter" idx="5"/>
          </p:nvPr>
        </p:nvSpPr>
        <p:spPr/>
        <p:txBody>
          <a:bodyPr/>
          <a:lstStyle/>
          <a:p>
            <a:pPr>
              <a:defRPr/>
            </a:pPr>
            <a:fld id="{242A2382-4541-B845-B6D5-E8B5A330E247}" type="slidenum">
              <a:rPr lang="en-US" smtClean="0"/>
              <a:pPr>
                <a:defRPr/>
              </a:pPr>
              <a:t>14</a:t>
            </a:fld>
            <a:endParaRPr lang="en-US"/>
          </a:p>
        </p:txBody>
      </p:sp>
    </p:spTree>
    <p:extLst>
      <p:ext uri="{BB962C8B-B14F-4D97-AF65-F5344CB8AC3E}">
        <p14:creationId xmlns:p14="http://schemas.microsoft.com/office/powerpoint/2010/main" val="2904940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8F42E-DBB6-0C37-158A-C9F5E1674B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902CB6-AB8C-14C8-A11E-8AFC113271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836E17-A341-448D-D358-BD601C197937}"/>
              </a:ext>
            </a:extLst>
          </p:cNvPr>
          <p:cNvSpPr>
            <a:spLocks noGrp="1"/>
          </p:cNvSpPr>
          <p:nvPr>
            <p:ph type="body" idx="1"/>
          </p:nvPr>
        </p:nvSpPr>
        <p:spPr/>
        <p:txBody>
          <a:bodyPr/>
          <a:lstStyle/>
          <a:p>
            <a:r>
              <a:rPr lang="en-CA" sz="1200" b="1" i="0" kern="1200">
                <a:solidFill>
                  <a:schemeClr val="tx1"/>
                </a:solidFill>
                <a:effectLst/>
                <a:latin typeface="Arial" panose="020B0604020202020204" pitchFamily="34" charset="0"/>
                <a:ea typeface="Geneva" pitchFamily="-109" charset="0"/>
                <a:cs typeface="Arial" panose="020B0604020202020204" pitchFamily="34" charset="0"/>
              </a:rPr>
              <a:t>Bupropion</a:t>
            </a:r>
          </a:p>
          <a:p>
            <a:endParaRPr lang="en-CA" sz="1200" b="0" i="0" kern="1200">
              <a:solidFill>
                <a:schemeClr val="tx1"/>
              </a:solidFill>
              <a:effectLst/>
              <a:latin typeface="Arial" panose="020B0604020202020204" pitchFamily="34" charset="0"/>
              <a:ea typeface="Geneva" pitchFamily="-109" charset="0"/>
              <a:cs typeface="Arial" panose="020B0604020202020204" pitchFamily="34" charset="0"/>
            </a:endParaRPr>
          </a:p>
          <a:p>
            <a:endParaRPr lang="en-CA" sz="1200" b="0" i="0" kern="1200">
              <a:solidFill>
                <a:schemeClr val="tx1"/>
              </a:solidFill>
              <a:effectLst/>
              <a:latin typeface="Arial" panose="020B0604020202020204" pitchFamily="34" charset="0"/>
              <a:ea typeface="Geneva" pitchFamily="-109" charset="0"/>
              <a:cs typeface="Arial" panose="020B0604020202020204" pitchFamily="34" charset="0"/>
            </a:endParaRPr>
          </a:p>
        </p:txBody>
      </p:sp>
      <p:sp>
        <p:nvSpPr>
          <p:cNvPr id="4" name="Slide Number Placeholder 3">
            <a:extLst>
              <a:ext uri="{FF2B5EF4-FFF2-40B4-BE49-F238E27FC236}">
                <a16:creationId xmlns:a16="http://schemas.microsoft.com/office/drawing/2014/main" id="{24FBB332-6CBE-CC36-05B0-118B9A7786ED}"/>
              </a:ext>
            </a:extLst>
          </p:cNvPr>
          <p:cNvSpPr>
            <a:spLocks noGrp="1"/>
          </p:cNvSpPr>
          <p:nvPr>
            <p:ph type="sldNum" sz="quarter" idx="5"/>
          </p:nvPr>
        </p:nvSpPr>
        <p:spPr/>
        <p:txBody>
          <a:bodyPr/>
          <a:lstStyle/>
          <a:p>
            <a:pPr>
              <a:defRPr/>
            </a:pPr>
            <a:fld id="{242A2382-4541-B845-B6D5-E8B5A330E247}" type="slidenum">
              <a:rPr lang="en-US" smtClean="0"/>
              <a:pPr>
                <a:defRPr/>
              </a:pPr>
              <a:t>15</a:t>
            </a:fld>
            <a:endParaRPr lang="en-US"/>
          </a:p>
        </p:txBody>
      </p:sp>
    </p:spTree>
    <p:extLst>
      <p:ext uri="{BB962C8B-B14F-4D97-AF65-F5344CB8AC3E}">
        <p14:creationId xmlns:p14="http://schemas.microsoft.com/office/powerpoint/2010/main" val="355302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E819B-97F0-F2CF-03D0-7D095CDF53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39366E-4837-925A-5A05-21DB2865AD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F4780F-DA6A-6A8A-E7E4-78E0D462EDC3}"/>
              </a:ext>
            </a:extLst>
          </p:cNvPr>
          <p:cNvSpPr>
            <a:spLocks noGrp="1"/>
          </p:cNvSpPr>
          <p:nvPr>
            <p:ph type="body" idx="1"/>
          </p:nvPr>
        </p:nvSpPr>
        <p:spPr/>
        <p:txBody>
          <a:bodyPr>
            <a:normAutofit/>
          </a:bodyPr>
          <a:lstStyle/>
          <a:p>
            <a:r>
              <a:rPr lang="en-US">
                <a:solidFill>
                  <a:schemeClr val="tx1"/>
                </a:solidFill>
                <a:latin typeface="Arial" panose="020B0604020202020204" pitchFamily="34" charset="0"/>
                <a:cs typeface="Arial" panose="020B0604020202020204" pitchFamily="34" charset="0"/>
              </a:rPr>
              <a:t>Bupropion (sold under the trade name Zyban) is a second choice </a:t>
            </a:r>
            <a:r>
              <a:rPr lang="en-US" baseline="0">
                <a:solidFill>
                  <a:schemeClr val="tx1"/>
                </a:solidFill>
                <a:latin typeface="Arial" panose="020B0604020202020204" pitchFamily="34" charset="0"/>
                <a:cs typeface="Arial" panose="020B0604020202020204" pitchFamily="34" charset="0"/>
              </a:rPr>
              <a:t>tobacco dependence aid. It is not commonly used by patients with SMI due to its side effect profile. </a:t>
            </a:r>
          </a:p>
          <a:p>
            <a:endParaRPr lang="en-US" baseline="0">
              <a:solidFill>
                <a:schemeClr val="tx1"/>
              </a:solidFill>
              <a:latin typeface="Arial" panose="020B0604020202020204" pitchFamily="34" charset="0"/>
              <a:cs typeface="Arial" panose="020B0604020202020204" pitchFamily="34" charset="0"/>
            </a:endParaRPr>
          </a:p>
          <a:p>
            <a:r>
              <a:rPr lang="en-US" b="1" baseline="0">
                <a:solidFill>
                  <a:schemeClr val="tx1"/>
                </a:solidFill>
                <a:latin typeface="Arial" panose="020B0604020202020204" pitchFamily="34" charset="0"/>
                <a:cs typeface="Arial" panose="020B0604020202020204" pitchFamily="34" charset="0"/>
              </a:rPr>
              <a:t>How it works: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a:solidFill>
                  <a:schemeClr val="tx1"/>
                </a:solidFill>
                <a:latin typeface="Arial" panose="020B0604020202020204" pitchFamily="34" charset="0"/>
                <a:ea typeface="ＭＳ Ｐゴシック" charset="0"/>
                <a:cs typeface="Arial" panose="020B0604020202020204" pitchFamily="34" charset="0"/>
              </a:rPr>
              <a:t>Mechanism not known; reduces withdrawal and desire to smoke, possibly by inhibiting neuronal reuptake of dopamine.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sz="1200">
              <a:solidFill>
                <a:schemeClr val="tx1"/>
              </a:solidFill>
              <a:latin typeface="Arial" panose="020B0604020202020204" pitchFamily="34" charset="0"/>
              <a:ea typeface="ＭＳ Ｐゴシック" charset="0"/>
              <a:cs typeface="Arial" panose="020B0604020202020204" pitchFamily="34" charset="0"/>
            </a:endParaRPr>
          </a:p>
          <a:p>
            <a:pPr eaLnBrk="1" hangingPunct="1">
              <a:lnSpc>
                <a:spcPct val="90000"/>
              </a:lnSpc>
              <a:buFont typeface="Wingdings" charset="0"/>
              <a:buNone/>
            </a:pPr>
            <a:r>
              <a:rPr lang="en-GB" sz="1200" b="1">
                <a:solidFill>
                  <a:schemeClr val="tx1"/>
                </a:solidFill>
                <a:latin typeface="Arial" panose="020B0604020202020204" pitchFamily="34" charset="0"/>
                <a:ea typeface="ＭＳ Ｐゴシック" charset="0"/>
                <a:cs typeface="Arial" panose="020B0604020202020204" pitchFamily="34" charset="0"/>
              </a:rPr>
              <a:t>How it is used</a:t>
            </a:r>
          </a:p>
          <a:p>
            <a:pPr marL="171450" indent="-171450" eaLnBrk="1" hangingPunct="1">
              <a:lnSpc>
                <a:spcPct val="90000"/>
              </a:lnSpc>
              <a:buFont typeface="Arial" panose="020B0604020202020204" pitchFamily="34" charset="0"/>
              <a:buChar char="•"/>
            </a:pPr>
            <a:r>
              <a:rPr lang="en-GB" sz="1200">
                <a:solidFill>
                  <a:schemeClr val="tx1"/>
                </a:solidFill>
                <a:latin typeface="Arial" panose="020B0604020202020204" pitchFamily="34" charset="0"/>
                <a:ea typeface="ＭＳ Ｐゴシック" charset="0"/>
                <a:cs typeface="Arial" panose="020B0604020202020204" pitchFamily="34" charset="0"/>
              </a:rPr>
              <a:t>Set quit date and start tablet use 1-2 weeks before this date.</a:t>
            </a:r>
          </a:p>
          <a:p>
            <a:pPr marL="171450" indent="-171450" eaLnBrk="1" hangingPunct="1">
              <a:lnSpc>
                <a:spcPct val="90000"/>
              </a:lnSpc>
              <a:buFont typeface="Arial" panose="020B0604020202020204" pitchFamily="34" charset="0"/>
              <a:buChar char="•"/>
            </a:pPr>
            <a:r>
              <a:rPr lang="en-GB" sz="1200">
                <a:solidFill>
                  <a:schemeClr val="tx1"/>
                </a:solidFill>
                <a:latin typeface="Arial" panose="020B0604020202020204" pitchFamily="34" charset="0"/>
                <a:ea typeface="ＭＳ Ｐゴシック" charset="0"/>
                <a:cs typeface="Arial" panose="020B0604020202020204" pitchFamily="34" charset="0"/>
              </a:rPr>
              <a:t>Treatment for 7-9 weeks</a:t>
            </a:r>
          </a:p>
          <a:p>
            <a:pPr marL="171450" indent="-171450" eaLnBrk="1" hangingPunct="1">
              <a:lnSpc>
                <a:spcPct val="90000"/>
              </a:lnSpc>
              <a:buFont typeface="Arial" panose="020B0604020202020204" pitchFamily="34" charset="0"/>
              <a:buChar char="•"/>
            </a:pPr>
            <a:r>
              <a:rPr lang="en-GB" sz="1200">
                <a:solidFill>
                  <a:schemeClr val="tx1"/>
                </a:solidFill>
                <a:latin typeface="Arial" panose="020B0604020202020204" pitchFamily="34" charset="0"/>
                <a:ea typeface="ＭＳ Ｐゴシック" charset="0"/>
                <a:cs typeface="Arial" panose="020B0604020202020204" pitchFamily="34" charset="0"/>
              </a:rPr>
              <a:t>Can be taken with or without food</a:t>
            </a:r>
          </a:p>
          <a:p>
            <a:pPr marL="171450" indent="-171450" eaLnBrk="1" hangingPunct="1">
              <a:lnSpc>
                <a:spcPct val="90000"/>
              </a:lnSpc>
              <a:buFont typeface="Arial" panose="020B0604020202020204" pitchFamily="34" charset="0"/>
              <a:buChar char="•"/>
            </a:pPr>
            <a:endParaRPr lang="en-GB" sz="1200">
              <a:solidFill>
                <a:schemeClr val="tx1"/>
              </a:solidFill>
              <a:latin typeface="Arial" panose="020B0604020202020204" pitchFamily="34" charset="0"/>
              <a:ea typeface="ＭＳ Ｐゴシック" charset="0"/>
              <a:cs typeface="Arial" panose="020B0604020202020204" pitchFamily="34" charset="0"/>
            </a:endParaRPr>
          </a:p>
          <a:p>
            <a:pPr marL="0" indent="0" eaLnBrk="1" hangingPunct="1">
              <a:lnSpc>
                <a:spcPct val="90000"/>
              </a:lnSpc>
              <a:buNone/>
            </a:pPr>
            <a:r>
              <a:rPr lang="en-GB" sz="1200" b="1">
                <a:solidFill>
                  <a:schemeClr val="tx1"/>
                </a:solidFill>
                <a:latin typeface="Arial" panose="020B0604020202020204" pitchFamily="34" charset="0"/>
                <a:ea typeface="ＭＳ Ｐゴシック" charset="0"/>
                <a:cs typeface="Arial" panose="020B0604020202020204" pitchFamily="34" charset="0"/>
              </a:rPr>
              <a:t>Dose</a:t>
            </a:r>
          </a:p>
          <a:p>
            <a:pPr marL="171450" indent="-171450">
              <a:lnSpc>
                <a:spcPct val="90000"/>
              </a:lnSpc>
              <a:buFont typeface="Arial" panose="020B0604020202020204" pitchFamily="34" charset="0"/>
              <a:buChar char="•"/>
            </a:pPr>
            <a:r>
              <a:rPr lang="en-GB" sz="1200">
                <a:solidFill>
                  <a:schemeClr val="tx1"/>
                </a:solidFill>
                <a:latin typeface="Arial" panose="020B0604020202020204" pitchFamily="34" charset="0"/>
                <a:ea typeface="ＭＳ Ｐゴシック" charset="0"/>
                <a:cs typeface="Arial" panose="020B0604020202020204" pitchFamily="34" charset="0"/>
              </a:rPr>
              <a:t>150mg daily for 6 days, then </a:t>
            </a:r>
          </a:p>
          <a:p>
            <a:pPr marL="171450" indent="-171450">
              <a:lnSpc>
                <a:spcPct val="90000"/>
              </a:lnSpc>
              <a:buFont typeface="Arial" panose="020B0604020202020204" pitchFamily="34" charset="0"/>
              <a:buChar char="•"/>
            </a:pPr>
            <a:r>
              <a:rPr lang="en-GB" sz="1200">
                <a:solidFill>
                  <a:schemeClr val="tx1"/>
                </a:solidFill>
                <a:latin typeface="Arial" panose="020B0604020202020204" pitchFamily="34" charset="0"/>
                <a:ea typeface="ＭＳ Ｐゴシック" charset="0"/>
                <a:cs typeface="Arial" panose="020B0604020202020204" pitchFamily="34" charset="0"/>
              </a:rPr>
              <a:t>150mg twice daily, at least 8 hours apart.</a:t>
            </a:r>
          </a:p>
          <a:p>
            <a:pPr marL="171450" indent="-171450" eaLnBrk="1" hangingPunct="1">
              <a:lnSpc>
                <a:spcPct val="90000"/>
              </a:lnSpc>
              <a:buFont typeface="Arial" panose="020B0604020202020204" pitchFamily="34" charset="0"/>
              <a:buChar char="•"/>
            </a:pPr>
            <a:endParaRPr lang="en-GB" sz="1200">
              <a:latin typeface="Arial" panose="020B0604020202020204" pitchFamily="34" charset="0"/>
              <a:ea typeface="ＭＳ Ｐゴシック" charset="0"/>
              <a:cs typeface="Arial" panose="020B0604020202020204" pitchFamily="34" charset="0"/>
            </a:endParaRPr>
          </a:p>
          <a:p>
            <a:pPr marL="171450" indent="-171450" eaLnBrk="1" hangingPunct="1">
              <a:lnSpc>
                <a:spcPct val="90000"/>
              </a:lnSpc>
              <a:buFont typeface="Arial" panose="020B0604020202020204" pitchFamily="34" charset="0"/>
              <a:buChar char="•"/>
            </a:pPr>
            <a:endParaRPr lang="en-GB" sz="1200">
              <a:latin typeface="Arial" panose="020B0604020202020204" pitchFamily="34" charset="0"/>
              <a:ea typeface="ＭＳ Ｐゴシック"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sz="1200">
              <a:latin typeface="Arial" panose="020B0604020202020204" pitchFamily="34" charset="0"/>
              <a:ea typeface="ＭＳ Ｐゴシック" charset="0"/>
              <a:cs typeface="Arial" panose="020B0604020202020204" pitchFamily="34" charset="0"/>
            </a:endParaRPr>
          </a:p>
          <a:p>
            <a:endParaRPr lang="en-US" baseline="0">
              <a:latin typeface="Arial" panose="020B0604020202020204" pitchFamily="34" charset="0"/>
              <a:cs typeface="Arial" panose="020B0604020202020204" pitchFamily="34" charset="0"/>
            </a:endParaRPr>
          </a:p>
          <a:p>
            <a:endParaRPr lang="en-US" baseline="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32D0DAA-E924-3A19-C239-35FC8258FD6D}"/>
              </a:ext>
            </a:extLst>
          </p:cNvPr>
          <p:cNvSpPr>
            <a:spLocks noGrp="1"/>
          </p:cNvSpPr>
          <p:nvPr>
            <p:ph type="sldNum" sz="quarter" idx="5"/>
          </p:nvPr>
        </p:nvSpPr>
        <p:spPr/>
        <p:txBody>
          <a:bodyPr/>
          <a:lstStyle/>
          <a:p>
            <a:pPr>
              <a:defRPr/>
            </a:pPr>
            <a:fld id="{242A2382-4541-B845-B6D5-E8B5A330E247}" type="slidenum">
              <a:rPr lang="en-US" smtClean="0"/>
              <a:pPr>
                <a:defRPr/>
              </a:pPr>
              <a:t>16</a:t>
            </a:fld>
            <a:endParaRPr lang="en-US"/>
          </a:p>
        </p:txBody>
      </p:sp>
    </p:spTree>
    <p:extLst>
      <p:ext uri="{BB962C8B-B14F-4D97-AF65-F5344CB8AC3E}">
        <p14:creationId xmlns:p14="http://schemas.microsoft.com/office/powerpoint/2010/main" val="26825208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6D2548-7024-4DAE-4FE6-5769F0F0E4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A6C4F0-B06D-1DE3-7A0F-2F5F9E9838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CFA9B6-E0B5-868D-59E3-608EAED026FF}"/>
              </a:ext>
            </a:extLst>
          </p:cNvPr>
          <p:cNvSpPr>
            <a:spLocks noGrp="1"/>
          </p:cNvSpPr>
          <p:nvPr>
            <p:ph type="body" idx="1"/>
          </p:nvPr>
        </p:nvSpPr>
        <p:spPr/>
        <p:txBody>
          <a:bodyPr>
            <a:normAutofit/>
          </a:bodyPr>
          <a:lstStyle/>
          <a:p>
            <a:r>
              <a:rPr lang="en-GB" b="1">
                <a:latin typeface="Arial" panose="020B0604020202020204" pitchFamily="34" charset="0"/>
                <a:cs typeface="Arial" panose="020B0604020202020204" pitchFamily="34" charset="0"/>
              </a:rPr>
              <a:t>Contraindications</a:t>
            </a:r>
            <a:endParaRPr lang="en-GB">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b="0">
                <a:latin typeface="Arial" panose="020B0604020202020204" pitchFamily="34" charset="0"/>
                <a:cs typeface="Arial" panose="020B0604020202020204" pitchFamily="34" charset="0"/>
              </a:rPr>
              <a:t>Zyban has a number of contraindications. Many are due to their relation to reduction in the seizure threshold.</a:t>
            </a:r>
          </a:p>
        </p:txBody>
      </p:sp>
      <p:sp>
        <p:nvSpPr>
          <p:cNvPr id="4" name="Slide Number Placeholder 3">
            <a:extLst>
              <a:ext uri="{FF2B5EF4-FFF2-40B4-BE49-F238E27FC236}">
                <a16:creationId xmlns:a16="http://schemas.microsoft.com/office/drawing/2014/main" id="{B0ACE5F0-CAD4-9658-569A-CB9FFD477D44}"/>
              </a:ext>
            </a:extLst>
          </p:cNvPr>
          <p:cNvSpPr>
            <a:spLocks noGrp="1"/>
          </p:cNvSpPr>
          <p:nvPr>
            <p:ph type="sldNum" sz="quarter" idx="5"/>
          </p:nvPr>
        </p:nvSpPr>
        <p:spPr/>
        <p:txBody>
          <a:bodyPr/>
          <a:lstStyle/>
          <a:p>
            <a:pPr>
              <a:defRPr/>
            </a:pPr>
            <a:fld id="{242A2382-4541-B845-B6D5-E8B5A330E247}" type="slidenum">
              <a:rPr lang="en-US" smtClean="0"/>
              <a:pPr>
                <a:defRPr/>
              </a:pPr>
              <a:t>17</a:t>
            </a:fld>
            <a:endParaRPr lang="en-US"/>
          </a:p>
        </p:txBody>
      </p:sp>
    </p:spTree>
    <p:extLst>
      <p:ext uri="{BB962C8B-B14F-4D97-AF65-F5344CB8AC3E}">
        <p14:creationId xmlns:p14="http://schemas.microsoft.com/office/powerpoint/2010/main" val="3289491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53BE84-57E4-CF9F-2ECD-7312F38BB7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E75D706-8D11-B560-EF4A-F7F66BF315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14E8C9-018E-64F0-EEFF-D972A881BEAE}"/>
              </a:ext>
            </a:extLst>
          </p:cNvPr>
          <p:cNvSpPr>
            <a:spLocks noGrp="1"/>
          </p:cNvSpPr>
          <p:nvPr>
            <p:ph type="body" idx="1"/>
          </p:nvPr>
        </p:nvSpPr>
        <p:spPr/>
        <p:txBody>
          <a:bodyPr>
            <a:normAutofit lnSpcReduction="10000"/>
          </a:bodyPr>
          <a:lstStyle/>
          <a:p>
            <a:r>
              <a:rPr lang="en-GB" b="1">
                <a:latin typeface="Arial" panose="020B0604020202020204" pitchFamily="34" charset="0"/>
                <a:cs typeface="Arial" panose="020B0604020202020204" pitchFamily="34" charset="0"/>
              </a:rPr>
              <a:t>Side effects:</a:t>
            </a:r>
          </a:p>
          <a:p>
            <a:pPr marL="171450" indent="-171450" eaLnBrk="1" hangingPunct="1">
              <a:buFont typeface="Arial" panose="020B0604020202020204" pitchFamily="34" charset="0"/>
              <a:buChar char="•"/>
            </a:pPr>
            <a:r>
              <a:rPr lang="en-CA" sz="1200" b="0" i="0" kern="1200">
                <a:solidFill>
                  <a:schemeClr val="tx1"/>
                </a:solidFill>
                <a:effectLst/>
                <a:latin typeface="Arial" panose="020B0604020202020204" pitchFamily="34" charset="0"/>
                <a:ea typeface="Geneva" pitchFamily="-109" charset="0"/>
                <a:cs typeface="Arial" panose="020B0604020202020204" pitchFamily="34" charset="0"/>
              </a:rPr>
              <a:t>Insomnia is a very common adverse event (&gt;1/10) which can be reduced by avoiding bedtime doses of Zyban (provided there is at least 8 hours between doses).</a:t>
            </a:r>
            <a:endParaRPr lang="en-GB">
              <a:latin typeface="Arial" panose="020B0604020202020204" pitchFamily="34" charset="0"/>
              <a:ea typeface="ＭＳ Ｐゴシック" charset="0"/>
              <a:cs typeface="Arial" panose="020B0604020202020204" pitchFamily="34" charset="0"/>
            </a:endParaRPr>
          </a:p>
          <a:p>
            <a:pPr marL="0" indent="0" eaLnBrk="1" hangingPunct="1">
              <a:buFont typeface="Arial" panose="020B0604020202020204" pitchFamily="34" charset="0"/>
              <a:buNone/>
            </a:pPr>
            <a:endParaRPr lang="en-GB">
              <a:latin typeface="Arial" panose="020B0604020202020204" pitchFamily="34" charset="0"/>
              <a:ea typeface="ＭＳ Ｐゴシック" charset="0"/>
              <a:cs typeface="Arial" panose="020B0604020202020204" pitchFamily="34" charset="0"/>
            </a:endParaRPr>
          </a:p>
          <a:p>
            <a:pPr marL="171450" indent="-171450" eaLnBrk="1" hangingPunct="1">
              <a:lnSpc>
                <a:spcPct val="90000"/>
              </a:lnSpc>
              <a:buFont typeface="Arial" panose="020B0604020202020204" pitchFamily="34" charset="0"/>
              <a:buChar char="•"/>
            </a:pPr>
            <a:r>
              <a:rPr lang="en-GB">
                <a:latin typeface="Arial" panose="020B0604020202020204" pitchFamily="34" charset="0"/>
                <a:ea typeface="ＭＳ Ｐゴシック" charset="0"/>
                <a:cs typeface="Arial" panose="020B0604020202020204" pitchFamily="34" charset="0"/>
              </a:rPr>
              <a:t>Less common symptoms (&gt;1/100)</a:t>
            </a:r>
          </a:p>
          <a:p>
            <a:pPr marL="628650" lvl="1" indent="-171450" eaLnBrk="1" hangingPunct="1">
              <a:lnSpc>
                <a:spcPct val="90000"/>
              </a:lnSpc>
              <a:buFont typeface="Arial" panose="020B0604020202020204" pitchFamily="34" charset="0"/>
              <a:buChar char="•"/>
            </a:pPr>
            <a:r>
              <a:rPr lang="en-GB">
                <a:latin typeface="Arial" panose="020B0604020202020204" pitchFamily="34" charset="0"/>
                <a:ea typeface="ＭＳ Ｐゴシック" charset="0"/>
                <a:cs typeface="Arial" panose="020B0604020202020204" pitchFamily="34" charset="0"/>
              </a:rPr>
              <a:t>Rash/ urticaria</a:t>
            </a:r>
          </a:p>
          <a:p>
            <a:pPr marL="628650" lvl="1" indent="-171450" eaLnBrk="1" hangingPunct="1">
              <a:lnSpc>
                <a:spcPct val="90000"/>
              </a:lnSpc>
              <a:buFont typeface="Arial" panose="020B0604020202020204" pitchFamily="34" charset="0"/>
              <a:buChar char="•"/>
            </a:pPr>
            <a:r>
              <a:rPr lang="en-GB">
                <a:latin typeface="Arial" panose="020B0604020202020204" pitchFamily="34" charset="0"/>
                <a:ea typeface="ＭＳ Ｐゴシック" charset="0"/>
                <a:cs typeface="Arial" panose="020B0604020202020204" pitchFamily="34" charset="0"/>
              </a:rPr>
              <a:t>Headache/dizziness </a:t>
            </a:r>
          </a:p>
          <a:p>
            <a:pPr marL="628650" lvl="1" indent="-171450" eaLnBrk="1" hangingPunct="1">
              <a:lnSpc>
                <a:spcPct val="90000"/>
              </a:lnSpc>
              <a:buFont typeface="Arial" panose="020B0604020202020204" pitchFamily="34" charset="0"/>
              <a:buChar char="•"/>
            </a:pPr>
            <a:r>
              <a:rPr lang="en-GB">
                <a:latin typeface="Arial" panose="020B0604020202020204" pitchFamily="34" charset="0"/>
                <a:ea typeface="ＭＳ Ｐゴシック" charset="0"/>
                <a:cs typeface="Arial" panose="020B0604020202020204" pitchFamily="34" charset="0"/>
              </a:rPr>
              <a:t>fever </a:t>
            </a:r>
          </a:p>
          <a:p>
            <a:pPr marL="628650" lvl="1" indent="-171450" eaLnBrk="1" hangingPunct="1">
              <a:lnSpc>
                <a:spcPct val="90000"/>
              </a:lnSpc>
              <a:buFont typeface="Arial" panose="020B0604020202020204" pitchFamily="34" charset="0"/>
              <a:buChar char="•"/>
            </a:pPr>
            <a:r>
              <a:rPr lang="en-GB">
                <a:latin typeface="Arial" panose="020B0604020202020204" pitchFamily="34" charset="0"/>
                <a:ea typeface="ＭＳ Ｐゴシック" charset="0"/>
                <a:cs typeface="Arial" panose="020B0604020202020204" pitchFamily="34" charset="0"/>
              </a:rPr>
              <a:t>gastrointestinal probs e.g. dry mouth, nausea</a:t>
            </a:r>
          </a:p>
          <a:p>
            <a:pPr marL="457200" lvl="1" indent="0" eaLnBrk="1" hangingPunct="1">
              <a:lnSpc>
                <a:spcPct val="90000"/>
              </a:lnSpc>
              <a:buFont typeface="Arial" panose="020B0604020202020204" pitchFamily="34" charset="0"/>
              <a:buNone/>
            </a:pPr>
            <a:endParaRPr lang="en-GB">
              <a:latin typeface="Arial" panose="020B0604020202020204" pitchFamily="34" charset="0"/>
              <a:ea typeface="ＭＳ Ｐゴシック" charset="0"/>
              <a:cs typeface="Arial" panose="020B0604020202020204" pitchFamily="34" charset="0"/>
            </a:endParaRPr>
          </a:p>
          <a:p>
            <a:pPr marL="171450" indent="-171450" eaLnBrk="1" hangingPunct="1">
              <a:lnSpc>
                <a:spcPct val="90000"/>
              </a:lnSpc>
              <a:buFont typeface="Arial" panose="020B0604020202020204" pitchFamily="34" charset="0"/>
              <a:buChar char="•"/>
            </a:pPr>
            <a:r>
              <a:rPr lang="en-GB">
                <a:latin typeface="Arial" panose="020B0604020202020204" pitchFamily="34" charset="0"/>
                <a:ea typeface="ＭＳ Ｐゴシック" charset="0"/>
                <a:cs typeface="Arial" panose="020B0604020202020204" pitchFamily="34" charset="0"/>
              </a:rPr>
              <a:t>Low risk (&lt;1/1000) seizure</a:t>
            </a:r>
          </a:p>
          <a:p>
            <a:pPr eaLnBrk="1" hangingPunct="1">
              <a:lnSpc>
                <a:spcPct val="90000"/>
              </a:lnSpc>
            </a:pPr>
            <a:endParaRPr lang="en-GB">
              <a:latin typeface="Arial" panose="020B0604020202020204" pitchFamily="34" charset="0"/>
              <a:ea typeface="ＭＳ Ｐゴシック" charset="0"/>
              <a:cs typeface="Arial" panose="020B0604020202020204" pitchFamily="34" charset="0"/>
            </a:endParaRPr>
          </a:p>
          <a:p>
            <a:pPr eaLnBrk="1" hangingPunct="1">
              <a:lnSpc>
                <a:spcPct val="90000"/>
              </a:lnSpc>
            </a:pPr>
            <a:r>
              <a:rPr lang="en-GB" b="1">
                <a:latin typeface="Arial" panose="020B0604020202020204" pitchFamily="34" charset="0"/>
                <a:ea typeface="ＭＳ Ｐゴシック" charset="0"/>
                <a:cs typeface="Arial" panose="020B0604020202020204" pitchFamily="34" charset="0"/>
              </a:rPr>
              <a:t>Cautions:</a:t>
            </a:r>
          </a:p>
          <a:p>
            <a:pPr marL="0" indent="0" eaLnBrk="1" hangingPunct="1">
              <a:lnSpc>
                <a:spcPct val="90000"/>
              </a:lnSpc>
              <a:buFont typeface="Arial" panose="020B0604020202020204" pitchFamily="34" charset="0"/>
              <a:buNone/>
            </a:pPr>
            <a:r>
              <a:rPr lang="en-GB">
                <a:latin typeface="Arial" panose="020B0604020202020204" pitchFamily="34" charset="0"/>
                <a:ea typeface="ＭＳ Ｐゴシック" charset="0"/>
                <a:cs typeface="Arial" panose="020B0604020202020204" pitchFamily="34" charset="0"/>
              </a:rPr>
              <a:t>Recommended dose of 150mg/day for:</a:t>
            </a:r>
          </a:p>
          <a:p>
            <a:pPr marL="171450" indent="-171450" eaLnBrk="1" hangingPunct="1">
              <a:lnSpc>
                <a:spcPct val="90000"/>
              </a:lnSpc>
              <a:buFont typeface="Arial" panose="020B0604020202020204" pitchFamily="34" charset="0"/>
              <a:buChar char="•"/>
            </a:pPr>
            <a:r>
              <a:rPr lang="en-GB">
                <a:latin typeface="Arial" panose="020B0604020202020204" pitchFamily="34" charset="0"/>
                <a:ea typeface="ＭＳ Ｐゴシック" charset="0"/>
                <a:cs typeface="Arial" panose="020B0604020202020204" pitchFamily="34" charset="0"/>
              </a:rPr>
              <a:t>mild/moderate hepatic impairment</a:t>
            </a:r>
          </a:p>
          <a:p>
            <a:pPr marL="171450" indent="-171450" eaLnBrk="1" hangingPunct="1">
              <a:lnSpc>
                <a:spcPct val="90000"/>
              </a:lnSpc>
              <a:buFont typeface="Arial" panose="020B0604020202020204" pitchFamily="34" charset="0"/>
              <a:buChar char="•"/>
            </a:pPr>
            <a:r>
              <a:rPr lang="en-GB">
                <a:latin typeface="Arial" panose="020B0604020202020204" pitchFamily="34" charset="0"/>
                <a:ea typeface="ＭＳ Ｐゴシック" charset="0"/>
                <a:cs typeface="Arial" panose="020B0604020202020204" pitchFamily="34" charset="0"/>
              </a:rPr>
              <a:t>renal impairment</a:t>
            </a:r>
          </a:p>
          <a:p>
            <a:pPr marL="171450" indent="-171450" eaLnBrk="1" hangingPunct="1">
              <a:lnSpc>
                <a:spcPct val="90000"/>
              </a:lnSpc>
              <a:buFont typeface="Arial" panose="020B0604020202020204" pitchFamily="34" charset="0"/>
              <a:buChar char="•"/>
            </a:pPr>
            <a:r>
              <a:rPr lang="en-GB">
                <a:latin typeface="Arial" panose="020B0604020202020204" pitchFamily="34" charset="0"/>
                <a:ea typeface="ＭＳ Ｐゴシック" charset="0"/>
                <a:cs typeface="Arial" panose="020B0604020202020204" pitchFamily="34" charset="0"/>
              </a:rPr>
              <a:t>predisposing risk factors for seizures</a:t>
            </a:r>
          </a:p>
          <a:p>
            <a:pPr marL="171450" indent="-171450" eaLnBrk="1" hangingPunct="1">
              <a:lnSpc>
                <a:spcPct val="90000"/>
              </a:lnSpc>
              <a:buFont typeface="Arial" panose="020B0604020202020204" pitchFamily="34" charset="0"/>
              <a:buChar char="•"/>
            </a:pPr>
            <a:r>
              <a:rPr lang="en-GB">
                <a:latin typeface="Arial" panose="020B0604020202020204" pitchFamily="34" charset="0"/>
                <a:ea typeface="ＭＳ Ｐゴシック" charset="0"/>
                <a:cs typeface="Arial" panose="020B0604020202020204" pitchFamily="34" charset="0"/>
              </a:rPr>
              <a:t>elderly people</a:t>
            </a:r>
            <a:endParaRPr lang="en-GB" b="0">
              <a:latin typeface="Arial" panose="020B0604020202020204" pitchFamily="34" charset="0"/>
              <a:ea typeface="ＭＳ Ｐゴシック" charset="0"/>
              <a:cs typeface="Arial" panose="020B0604020202020204" pitchFamily="34" charset="0"/>
            </a:endParaRPr>
          </a:p>
          <a:p>
            <a:pPr marL="0" indent="0" eaLnBrk="1" hangingPunct="1">
              <a:lnSpc>
                <a:spcPct val="90000"/>
              </a:lnSpc>
              <a:buFont typeface="Arial" panose="020B0604020202020204" pitchFamily="34" charset="0"/>
              <a:buNone/>
            </a:pPr>
            <a:r>
              <a:rPr lang="en-GB" b="0">
                <a:latin typeface="Arial" panose="020B0604020202020204" pitchFamily="34" charset="0"/>
                <a:cs typeface="Arial" panose="020B0604020202020204" pitchFamily="34" charset="0"/>
              </a:rPr>
              <a:t>Many are due to their relation to reduction in the seizure threshold.</a:t>
            </a:r>
          </a:p>
        </p:txBody>
      </p:sp>
      <p:sp>
        <p:nvSpPr>
          <p:cNvPr id="4" name="Slide Number Placeholder 3">
            <a:extLst>
              <a:ext uri="{FF2B5EF4-FFF2-40B4-BE49-F238E27FC236}">
                <a16:creationId xmlns:a16="http://schemas.microsoft.com/office/drawing/2014/main" id="{33BC591A-5E3D-51D4-470B-0580B486AADC}"/>
              </a:ext>
            </a:extLst>
          </p:cNvPr>
          <p:cNvSpPr>
            <a:spLocks noGrp="1"/>
          </p:cNvSpPr>
          <p:nvPr>
            <p:ph type="sldNum" sz="quarter" idx="5"/>
          </p:nvPr>
        </p:nvSpPr>
        <p:spPr/>
        <p:txBody>
          <a:bodyPr/>
          <a:lstStyle/>
          <a:p>
            <a:pPr>
              <a:defRPr/>
            </a:pPr>
            <a:fld id="{242A2382-4541-B845-B6D5-E8B5A330E247}" type="slidenum">
              <a:rPr lang="en-US" smtClean="0"/>
              <a:pPr>
                <a:defRPr/>
              </a:pPr>
              <a:t>18</a:t>
            </a:fld>
            <a:endParaRPr lang="en-US"/>
          </a:p>
        </p:txBody>
      </p:sp>
    </p:spTree>
    <p:extLst>
      <p:ext uri="{BB962C8B-B14F-4D97-AF65-F5344CB8AC3E}">
        <p14:creationId xmlns:p14="http://schemas.microsoft.com/office/powerpoint/2010/main" val="4141244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CA" i="0">
                <a:effectLst/>
                <a:latin typeface="Arial" panose="020B0604020202020204" pitchFamily="34" charset="0"/>
                <a:cs typeface="Arial" panose="020B0604020202020204" pitchFamily="34" charset="0"/>
              </a:rPr>
              <a:t>First-line tobacco dependence aids can be safely combined. Combining drugs with different mechanisms of action, such as varenicline and NRT, has increased rates of long-term smoking abstinence in some studies compared with use of a single product.</a:t>
            </a:r>
          </a:p>
          <a:p>
            <a:endParaRPr lang="en-CA" i="0">
              <a:effectLst/>
              <a:latin typeface="Arial" panose="020B0604020202020204" pitchFamily="34" charset="0"/>
              <a:cs typeface="Arial" panose="020B0604020202020204" pitchFamily="34" charset="0"/>
            </a:endParaRPr>
          </a:p>
          <a:p>
            <a:r>
              <a:rPr lang="en-CA" i="0">
                <a:effectLst/>
                <a:latin typeface="Arial" panose="020B0604020202020204" pitchFamily="34" charset="0"/>
                <a:cs typeface="Arial" panose="020B0604020202020204" pitchFamily="34" charset="0"/>
              </a:rPr>
              <a:t>This slide shows the efficacy of using one treatment and using two treatments based on a recent review of data. </a:t>
            </a:r>
          </a:p>
          <a:p>
            <a:endParaRPr lang="en-CA" i="0">
              <a:effectLst/>
              <a:latin typeface="Arial" panose="020B0604020202020204" pitchFamily="34" charset="0"/>
              <a:cs typeface="Arial" panose="020B0604020202020204" pitchFamily="34" charset="0"/>
            </a:endParaRPr>
          </a:p>
          <a:p>
            <a:r>
              <a:rPr lang="en-CA" i="0">
                <a:effectLst/>
                <a:latin typeface="Arial" panose="020B0604020202020204" pitchFamily="34" charset="0"/>
                <a:cs typeface="Arial" panose="020B0604020202020204" pitchFamily="34" charset="0"/>
              </a:rPr>
              <a:t>Treatment of tobacco dependence in the inpatient setting provides a unique opportunity to use combination treatment. This is because all patients will be offered NRT or a nicotine vape upon admission with the opportunity for a second treatment (e.g., nicotine analogues) to be added for</a:t>
            </a:r>
          </a:p>
          <a:p>
            <a:r>
              <a:rPr lang="en-CA" i="0">
                <a:effectLst/>
                <a:latin typeface="Arial" panose="020B0604020202020204" pitchFamily="34" charset="0"/>
                <a:cs typeface="Arial" panose="020B0604020202020204" pitchFamily="34" charset="0"/>
              </a:rPr>
              <a:t>patients who would benefit.</a:t>
            </a:r>
          </a:p>
          <a:p>
            <a:endParaRPr lang="en-CA" i="0">
              <a:effectLst/>
              <a:latin typeface="Arial" panose="020B0604020202020204" pitchFamily="34" charset="0"/>
              <a:cs typeface="Arial" panose="020B0604020202020204" pitchFamily="34" charset="0"/>
            </a:endParaRPr>
          </a:p>
          <a:p>
            <a:r>
              <a:rPr lang="en-CA" i="0">
                <a:effectLst/>
                <a:latin typeface="Arial" panose="020B0604020202020204" pitchFamily="34" charset="0"/>
                <a:cs typeface="Arial" panose="020B0604020202020204" pitchFamily="34" charset="0"/>
              </a:rPr>
              <a:t>The combination of varenicline and NRT has the strongest evidence of increased rates of smoking abstinence and as such may be the first choice for combination therapies. The combination of varenicline and NRT has been used among more dependent people who smoke, particularly those</a:t>
            </a:r>
          </a:p>
          <a:p>
            <a:r>
              <a:rPr lang="en-CA" i="0">
                <a:effectLst/>
                <a:latin typeface="Arial" panose="020B0604020202020204" pitchFamily="34" charset="0"/>
                <a:cs typeface="Arial" panose="020B0604020202020204" pitchFamily="34" charset="0"/>
              </a:rPr>
              <a:t>who continue to experience urges to smoke and/or withdrawal symptoms or those who have reduced their cigarette consumption but not stopped completely with monotherapy.</a:t>
            </a:r>
          </a:p>
          <a:p>
            <a:endParaRPr lang="en-US"/>
          </a:p>
          <a:p>
            <a:pPr>
              <a:lnSpc>
                <a:spcPct val="110000"/>
              </a:lnSpc>
              <a:spcBef>
                <a:spcPts val="0"/>
              </a:spcBef>
              <a:spcAft>
                <a:spcPts val="0"/>
              </a:spcAft>
              <a:buClr>
                <a:srgbClr val="C10C21"/>
              </a:buClr>
            </a:pPr>
            <a:r>
              <a:rPr kumimoji="0" lang="en-US" sz="1200" b="0" i="0" u="none" strike="noStrike" kern="1200" cap="none" spc="0" normalizeH="0" baseline="0" noProof="0">
                <a:ln>
                  <a:noFill/>
                </a:ln>
                <a:effectLst/>
                <a:uLnTx/>
                <a:uFillTx/>
                <a:latin typeface="+mn-lt"/>
                <a:ea typeface="Geneva" pitchFamily="-109" charset="0"/>
                <a:cs typeface="Geneva" pitchFamily="-109" charset="0"/>
              </a:rPr>
              <a:t>Source: </a:t>
            </a:r>
            <a:endParaRPr kumimoji="0" lang="en-US" sz="1200" b="0" i="0" u="none" strike="noStrike" kern="1200" cap="none" spc="0" normalizeH="0" baseline="0" noProof="0">
              <a:ln>
                <a:noFill/>
              </a:ln>
              <a:effectLst/>
              <a:uLnTx/>
              <a:uFillTx/>
              <a:latin typeface="+mn-lt"/>
              <a:ea typeface="Geneva" pitchFamily="-109" charset="0"/>
            </a:endParaRPr>
          </a:p>
          <a:p>
            <a:pPr>
              <a:lnSpc>
                <a:spcPct val="110000"/>
              </a:lnSpc>
              <a:spcBef>
                <a:spcPts val="0"/>
              </a:spcBef>
              <a:spcAft>
                <a:spcPts val="0"/>
              </a:spcAft>
              <a:buClr>
                <a:srgbClr val="C10C21"/>
              </a:buClr>
            </a:pPr>
            <a:r>
              <a:rPr lang="en-CA" sz="1200">
                <a:effectLst/>
                <a:latin typeface="Arial" panose="020B0604020202020204" pitchFamily="34" charset="0"/>
              </a:rPr>
              <a:t>Thomas KH, et al. Comparative clinical effectiveness and safety of tobacco cessation pharmacotherapies and electronic cigarettes: </a:t>
            </a:r>
          </a:p>
          <a:p>
            <a:pPr>
              <a:lnSpc>
                <a:spcPct val="110000"/>
              </a:lnSpc>
              <a:spcBef>
                <a:spcPts val="0"/>
              </a:spcBef>
              <a:spcAft>
                <a:spcPts val="0"/>
              </a:spcAft>
              <a:buClr>
                <a:srgbClr val="C10C21"/>
              </a:buClr>
            </a:pPr>
            <a:r>
              <a:rPr lang="en-CA" sz="1200">
                <a:effectLst/>
                <a:latin typeface="Arial" panose="020B0604020202020204" pitchFamily="34" charset="0"/>
              </a:rPr>
              <a:t>a systematic review and network meta-analysis of randomized controlled trials. Addiction. 2022;117(4):861-76. </a:t>
            </a:r>
            <a:endParaRPr kumimoji="0" lang="en-US" sz="1200" b="0" i="0" u="none" strike="noStrike" kern="1200" cap="none" spc="0" normalizeH="0" baseline="0" noProof="0">
              <a:ln>
                <a:noFill/>
              </a:ln>
              <a:solidFill>
                <a:srgbClr val="EEAB91"/>
              </a:solidFill>
              <a:effectLst/>
              <a:uLnTx/>
              <a:uFillTx/>
              <a:latin typeface="+mn-lt"/>
              <a:ea typeface="Geneva" pitchFamily="-109" charset="0"/>
              <a:cs typeface="Geneva" pitchFamily="-109"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19</a:t>
            </a:fld>
            <a:endParaRPr lang="en-US"/>
          </a:p>
        </p:txBody>
      </p:sp>
    </p:spTree>
    <p:extLst>
      <p:ext uri="{BB962C8B-B14F-4D97-AF65-F5344CB8AC3E}">
        <p14:creationId xmlns:p14="http://schemas.microsoft.com/office/powerpoint/2010/main" val="3874112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sz="1200">
                <a:effectLst/>
                <a:latin typeface="Arial" panose="020B0604020202020204" pitchFamily="34" charset="0"/>
                <a:ea typeface="Geneva" panose="020B0503030404040204"/>
                <a:cs typeface="Arial" panose="020B0604020202020204" pitchFamily="34" charset="0"/>
              </a:rPr>
              <a:t>Nicotine analogues work directly at the level of the nicotine receptors in the brain that nicotine normally attaches to (specifically, the </a:t>
            </a:r>
            <a:r>
              <a:rPr lang="en-US" sz="1200">
                <a:effectLst/>
                <a:latin typeface="Arial" panose="020B0604020202020204" pitchFamily="34" charset="0"/>
                <a:ea typeface="Geneva" panose="020B0503030404040204"/>
                <a:cs typeface="Arial" panose="020B0604020202020204" pitchFamily="34" charset="0"/>
                <a:sym typeface="Symbol" panose="05050102010706020507" pitchFamily="18" charset="2"/>
              </a:rPr>
              <a:t></a:t>
            </a:r>
            <a:r>
              <a:rPr lang="en-US" sz="1200">
                <a:effectLst/>
                <a:latin typeface="Arial" panose="020B0604020202020204" pitchFamily="34" charset="0"/>
                <a:ea typeface="Geneva" panose="020B0503030404040204"/>
                <a:cs typeface="Arial" panose="020B0604020202020204" pitchFamily="34" charset="0"/>
              </a:rPr>
              <a:t>4</a:t>
            </a:r>
            <a:r>
              <a:rPr lang="en-US" sz="1200">
                <a:effectLst/>
                <a:latin typeface="Arial" panose="020B0604020202020204" pitchFamily="34" charset="0"/>
                <a:ea typeface="Geneva" panose="020B0503030404040204"/>
                <a:cs typeface="Arial" panose="020B0604020202020204" pitchFamily="34" charset="0"/>
                <a:sym typeface="Symbol" panose="05050102010706020507" pitchFamily="18" charset="2"/>
              </a:rPr>
              <a:t></a:t>
            </a:r>
            <a:r>
              <a:rPr lang="en-US" sz="1200">
                <a:effectLst/>
                <a:latin typeface="Arial" panose="020B0604020202020204" pitchFamily="34" charset="0"/>
                <a:ea typeface="Geneva" panose="020B0503030404040204"/>
                <a:cs typeface="Arial" panose="020B0604020202020204" pitchFamily="34" charset="0"/>
              </a:rPr>
              <a:t>2 nicotinic ACh receptor).</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US" sz="1200" i="1">
                <a:effectLst/>
                <a:latin typeface="Arial" panose="020B0604020202020204" pitchFamily="34" charset="0"/>
                <a:ea typeface="Geneva" panose="020B0503030404040204"/>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US" sz="1200">
                <a:effectLst/>
                <a:latin typeface="Arial" panose="020B0604020202020204" pitchFamily="34" charset="0"/>
                <a:ea typeface="Geneva" panose="020B0503030404040204"/>
                <a:cs typeface="Arial" panose="020B0604020202020204" pitchFamily="34" charset="0"/>
              </a:rPr>
              <a:t>Varenicline woks in two ways to help people stop smoking: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GB" sz="1200" b="1">
                <a:effectLst/>
                <a:latin typeface="Arial" panose="020B0604020202020204" pitchFamily="34" charset="0"/>
                <a:ea typeface="Geneva" panose="020B0503030404040204"/>
                <a:cs typeface="Arial" panose="020B0604020202020204" pitchFamily="34" charset="0"/>
              </a:rPr>
              <a:t>[Read slide aloud]</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CA" sz="1200" b="1">
                <a:effectLst/>
                <a:latin typeface="Arial" panose="020B0604020202020204" pitchFamily="34" charset="0"/>
                <a:ea typeface="Times New Roman" panose="02020603050405020304" pitchFamily="18" charset="0"/>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GB" sz="1200" b="1">
                <a:effectLst/>
                <a:latin typeface="Arial" panose="020B0604020202020204" pitchFamily="34" charset="0"/>
                <a:ea typeface="MS PGothic" panose="020B0600070205080204" pitchFamily="34" charset="-128"/>
                <a:cs typeface="Arial" panose="020B0604020202020204" pitchFamily="34" charset="0"/>
              </a:rPr>
              <a:t>Reduces nicotine withdrawal symptoms and cravings </a:t>
            </a:r>
            <a:r>
              <a:rPr lang="en-GB" sz="1200">
                <a:effectLst/>
                <a:latin typeface="Arial" panose="020B0604020202020204" pitchFamily="34" charset="0"/>
                <a:ea typeface="MS PGothic" panose="020B0600070205080204" pitchFamily="34" charset="-128"/>
                <a:cs typeface="Arial" panose="020B0604020202020204" pitchFamily="34" charset="0"/>
              </a:rPr>
              <a:t>by partially stimulating nicotine receptors</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GB" sz="1200" b="1">
                <a:effectLst/>
                <a:latin typeface="Arial" panose="020B0604020202020204" pitchFamily="34" charset="0"/>
                <a:ea typeface="MS PGothic" panose="020B0600070205080204" pitchFamily="34" charset="-128"/>
                <a:cs typeface="Arial" panose="020B0604020202020204" pitchFamily="34" charset="0"/>
              </a:rPr>
              <a:t>Blocks some of the ‘rewarding’ effects of smoking. Meaning less pleasure, enjoyment when you smoke</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457200"/>
            <a:r>
              <a:rPr lang="en-US" sz="1200">
                <a:effectLst/>
                <a:latin typeface="Arial" panose="020B0604020202020204" pitchFamily="34" charset="0"/>
                <a:ea typeface="Geneva" panose="020B0503030404040204"/>
                <a:cs typeface="Arial" panose="020B0604020202020204" pitchFamily="34" charset="0"/>
              </a:rPr>
              <a:t>Varenicline reduces cravings/urges to smoke. In addition, if a patient does smoke, they no longer get the reinforcing pleasurable effects of tobacco use.</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GB" sz="1200">
                <a:effectLst/>
                <a:latin typeface="Arial" panose="020B0604020202020204" pitchFamily="34" charset="0"/>
                <a:ea typeface="Geneva" panose="020B0503030404040204"/>
                <a:cs typeface="Arial" panose="020B0604020202020204" pitchFamily="34" charset="0"/>
              </a:rPr>
              <a:t>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r>
              <a:rPr lang="en-GB" sz="1200">
                <a:effectLst/>
                <a:latin typeface="Arial" panose="020B0604020202020204" pitchFamily="34" charset="0"/>
                <a:ea typeface="Geneva" panose="020B0503030404040204"/>
                <a:cs typeface="Arial" panose="020B0604020202020204" pitchFamily="34" charset="0"/>
              </a:rPr>
              <a:t>There is more information on varenicline in the stop smoking medications sheet and also on our online course on stop smoking medications.  </a:t>
            </a:r>
            <a:r>
              <a:rPr lang="en-CA" sz="1200">
                <a:effectLst/>
                <a:latin typeface="Arial" panose="020B0604020202020204" pitchFamily="34" charset="0"/>
                <a:ea typeface="Geneva" panose="020B0503030404040204"/>
                <a:cs typeface="Arial" panose="020B0604020202020204" pitchFamily="34" charset="0"/>
              </a:rPr>
              <a:t>Should varenicline or a medication with a similar mechanism of action become available, the NCSCT will issue new training. </a:t>
            </a:r>
          </a:p>
          <a:p>
            <a:endParaRPr lang="en-CA" sz="1200">
              <a:effectLst/>
              <a:latin typeface="Arial" panose="020B0604020202020204" pitchFamily="34" charset="0"/>
              <a:ea typeface="Times New Roman" panose="02020603050405020304" pitchFamily="18" charset="0"/>
              <a:cs typeface="Arial" panose="020B0604020202020204" pitchFamily="34" charset="0"/>
            </a:endParaRPr>
          </a:p>
          <a:p>
            <a:r>
              <a:rPr lang="en-CA" sz="1200" b="1">
                <a:effectLst/>
                <a:latin typeface="Arial" panose="020B0604020202020204" pitchFamily="34" charset="0"/>
                <a:ea typeface="Geneva" panose="020B0503030404040204"/>
                <a:cs typeface="Arial" panose="020B0604020202020204" pitchFamily="34" charset="0"/>
              </a:rPr>
              <a:t>Sources: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CA" sz="1200">
                <a:effectLst/>
                <a:latin typeface="Arial" panose="020B0604020202020204" pitchFamily="34" charset="0"/>
                <a:ea typeface="Geneva" panose="020B0503030404040204"/>
                <a:cs typeface="Arial" panose="020B0604020202020204" pitchFamily="34" charset="0"/>
              </a:rPr>
              <a:t>Varenicline for smoking cessation and reduction in people with severe mental illnesses: systematic review and meta-analysis </a:t>
            </a:r>
            <a:r>
              <a:rPr lang="en-US" sz="1200" u="sng">
                <a:solidFill>
                  <a:srgbClr val="0563C1"/>
                </a:solidFill>
                <a:effectLst/>
                <a:latin typeface="Arial" panose="020B0604020202020204" pitchFamily="34" charset="0"/>
                <a:ea typeface="Geneva" panose="020B0503030404040204"/>
                <a:cs typeface="Arial" panose="020B0604020202020204" pitchFamily="34" charset="0"/>
                <a:hlinkClick r:id="rId3"/>
              </a:rPr>
              <a:t>Qi Wu</a:t>
            </a:r>
            <a:r>
              <a:rPr lang="en-CA" sz="1200">
                <a:effectLst/>
                <a:latin typeface="Arial" panose="020B0604020202020204" pitchFamily="34" charset="0"/>
                <a:ea typeface="Geneva" panose="020B0503030404040204"/>
                <a:cs typeface="Arial" panose="020B0604020202020204" pitchFamily="34" charset="0"/>
              </a:rPr>
              <a:t>,</a:t>
            </a:r>
            <a:r>
              <a:rPr lang="en-US" sz="1200" u="sng">
                <a:solidFill>
                  <a:srgbClr val="0563C1"/>
                </a:solidFill>
                <a:effectLst/>
                <a:latin typeface="Arial" panose="020B0604020202020204" pitchFamily="34" charset="0"/>
                <a:ea typeface="Geneva" panose="020B0503030404040204"/>
                <a:cs typeface="Arial" panose="020B0604020202020204" pitchFamily="34" charset="0"/>
                <a:hlinkClick r:id="rId4"/>
              </a:rPr>
              <a:t>Simon Gilbody</a:t>
            </a:r>
            <a:r>
              <a:rPr lang="en-CA" sz="1200">
                <a:effectLst/>
                <a:latin typeface="Arial" panose="020B0604020202020204" pitchFamily="34" charset="0"/>
                <a:ea typeface="Geneva" panose="020B0503030404040204"/>
                <a:cs typeface="Arial" panose="020B0604020202020204" pitchFamily="34" charset="0"/>
              </a:rPr>
              <a:t>,</a:t>
            </a:r>
            <a:r>
              <a:rPr lang="en-US" sz="1200" u="sng">
                <a:solidFill>
                  <a:srgbClr val="0563C1"/>
                </a:solidFill>
                <a:effectLst/>
                <a:latin typeface="Arial" panose="020B0604020202020204" pitchFamily="34" charset="0"/>
                <a:ea typeface="Geneva" panose="020B0503030404040204"/>
                <a:cs typeface="Arial" panose="020B0604020202020204" pitchFamily="34" charset="0"/>
                <a:hlinkClick r:id="rId5"/>
              </a:rPr>
              <a:t>Emily Peckham</a:t>
            </a:r>
            <a:r>
              <a:rPr lang="en-CA" sz="1200">
                <a:effectLst/>
                <a:latin typeface="Arial" panose="020B0604020202020204" pitchFamily="34" charset="0"/>
                <a:ea typeface="Geneva" panose="020B0503030404040204"/>
                <a:cs typeface="Arial" panose="020B0604020202020204" pitchFamily="34" charset="0"/>
              </a:rPr>
              <a:t>,</a:t>
            </a:r>
            <a:r>
              <a:rPr lang="en-US" sz="1200" u="sng">
                <a:solidFill>
                  <a:srgbClr val="0563C1"/>
                </a:solidFill>
                <a:effectLst/>
                <a:latin typeface="Arial" panose="020B0604020202020204" pitchFamily="34" charset="0"/>
                <a:ea typeface="Geneva" panose="020B0503030404040204"/>
                <a:cs typeface="Arial" panose="020B0604020202020204" pitchFamily="34" charset="0"/>
                <a:hlinkClick r:id="rId6"/>
              </a:rPr>
              <a:t>Sally Brabyn</a:t>
            </a:r>
            <a:r>
              <a:rPr lang="en-CA" sz="1200">
                <a:effectLst/>
                <a:latin typeface="Arial" panose="020B0604020202020204" pitchFamily="34" charset="0"/>
                <a:ea typeface="Geneva" panose="020B0503030404040204"/>
                <a:cs typeface="Arial" panose="020B0604020202020204" pitchFamily="34" charset="0"/>
              </a:rPr>
              <a:t>,</a:t>
            </a:r>
            <a:r>
              <a:rPr lang="en-US" sz="1200" u="sng">
                <a:solidFill>
                  <a:srgbClr val="0563C1"/>
                </a:solidFill>
                <a:effectLst/>
                <a:latin typeface="Arial" panose="020B0604020202020204" pitchFamily="34" charset="0"/>
                <a:ea typeface="Geneva" panose="020B0503030404040204"/>
                <a:cs typeface="Arial" panose="020B0604020202020204" pitchFamily="34" charset="0"/>
                <a:hlinkClick r:id="rId7"/>
              </a:rPr>
              <a:t>Steve Parrott</a:t>
            </a:r>
            <a:r>
              <a:rPr lang="en-CA" sz="1200">
                <a:effectLst/>
                <a:latin typeface="Arial" panose="020B0604020202020204" pitchFamily="34" charset="0"/>
                <a:ea typeface="Geneva" panose="020B0503030404040204"/>
                <a:cs typeface="Arial" panose="020B0604020202020204" pitchFamily="34" charset="0"/>
              </a:rPr>
              <a:t> First published: 04 April 2016</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CA" sz="1200">
                <a:effectLst/>
                <a:latin typeface="Arial" panose="020B0604020202020204" pitchFamily="34" charset="0"/>
                <a:ea typeface="Geneva" panose="020B0503030404040204"/>
                <a:cs typeface="Arial" panose="020B0604020202020204" pitchFamily="34" charset="0"/>
              </a:rPr>
              <a:t>Evins AE, Benowitz NL, West R, Russ C, McRae T, Lawrence D, Krishen A, St Aubin L, Maravic MC, Anthenelli RM. Neuropsychiatric Safety and Efficacy of Varenicline, Bupropion, and Nicotine Patch in Smokers With Psychotic, Anxiety, and Mood Disorders in the EAGLES Trial. J Clin Psychopharmacol. 2019 Mar/Apr;39(2):108-116. doi: 10.1097/JCP.0000000000001015. PMID: 30811371; PMCID: PMC6488024.</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pPr>
            <a:r>
              <a:rPr lang="en-CA" sz="1200">
                <a:effectLst/>
                <a:latin typeface="Arial" panose="020B0604020202020204" pitchFamily="34" charset="0"/>
                <a:ea typeface="Geneva" panose="020B0503030404040204"/>
                <a:cs typeface="Arial" panose="020B0604020202020204" pitchFamily="34" charset="0"/>
              </a:rPr>
              <a:t>Anthenelli RM, Benowitz NL, West R, St Aubin L, McRae T, Lawrence D, Ascher J, Russ C, Krishen A, Evins AE. Neuropsychiatric safety and efficacy of varenicline, bupropion, and nicotine patch in smokers with and without psychiatric disorders (EAGLES): a double-blind, randomised, placebo-controlled clinical trial. Lancet. 2016 Jun 18;387(10037):2507-20. doi: 10.1016/S0140-6736(16)30272-0. Epub 2016 Apr 22. PMID: 27116918.</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GB" sz="1200">
              <a:latin typeface="Century Gothic" panose="020B0502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a:t>
            </a:fld>
            <a:endParaRPr lang="en-US"/>
          </a:p>
        </p:txBody>
      </p:sp>
    </p:spTree>
    <p:extLst>
      <p:ext uri="{BB962C8B-B14F-4D97-AF65-F5344CB8AC3E}">
        <p14:creationId xmlns:p14="http://schemas.microsoft.com/office/powerpoint/2010/main" val="38336287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20</a:t>
            </a:fld>
            <a:endParaRPr lang="en-US"/>
          </a:p>
        </p:txBody>
      </p:sp>
    </p:spTree>
    <p:extLst>
      <p:ext uri="{BB962C8B-B14F-4D97-AF65-F5344CB8AC3E}">
        <p14:creationId xmlns:p14="http://schemas.microsoft.com/office/powerpoint/2010/main" val="1637059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a:fld id="{D660A1C8-2D97-4342-886F-6393895E228C}" type="slidenum">
              <a:rPr lang="en-US" altLang="en-US" sz="1200">
                <a:solidFill>
                  <a:srgbClr val="000000"/>
                </a:solidFill>
                <a:ea typeface="ＭＳ Ｐゴシック" pitchFamily="34" charset="-128"/>
              </a:rPr>
              <a:pPr algn="r"/>
              <a:t>3</a:t>
            </a:fld>
            <a:endParaRPr lang="en-US" altLang="en-US" sz="1200">
              <a:solidFill>
                <a:srgbClr val="000000"/>
              </a:solidFill>
              <a:ea typeface="ＭＳ Ｐゴシック" pitchFamily="34" charset="-128"/>
            </a:endParaRPr>
          </a:p>
        </p:txBody>
      </p:sp>
      <p:sp>
        <p:nvSpPr>
          <p:cNvPr id="487427" name="Rectangle 2"/>
          <p:cNvSpPr>
            <a:spLocks noGrp="1" noRot="1" noChangeAspect="1" noChangeArrowheads="1" noTextEdit="1"/>
          </p:cNvSpPr>
          <p:nvPr>
            <p:ph type="sldImg"/>
          </p:nvPr>
        </p:nvSpPr>
        <p:spPr bwMode="auto">
          <a:xfrm>
            <a:off x="1662113" y="520700"/>
            <a:ext cx="3608387" cy="2705100"/>
          </a:xfrm>
          <a:noFill/>
          <a:ln>
            <a:solidFill>
              <a:srgbClr val="000000"/>
            </a:solidFill>
            <a:miter lim="800000"/>
            <a:headEnd/>
            <a:tailEnd/>
          </a:ln>
        </p:spPr>
      </p:sp>
      <p:sp>
        <p:nvSpPr>
          <p:cNvPr id="370691" name="Rectangle 3"/>
          <p:cNvSpPr>
            <a:spLocks noGrp="1" noChangeArrowheads="1"/>
          </p:cNvSpPr>
          <p:nvPr>
            <p:ph type="body" idx="1"/>
          </p:nvPr>
        </p:nvSpPr>
        <p:spPr>
          <a:xfrm>
            <a:off x="503238" y="3462338"/>
            <a:ext cx="6029325" cy="5043487"/>
          </a:xfrm>
        </p:spPr>
        <p:txBody>
          <a:bodyPr/>
          <a:lstStyle/>
          <a:p>
            <a:pPr eaLnBrk="1" fontAlgn="auto" hangingPunct="1">
              <a:spcBef>
                <a:spcPts val="0"/>
              </a:spcBef>
              <a:spcAft>
                <a:spcPts val="0"/>
              </a:spcAft>
              <a:defRPr/>
            </a:pPr>
            <a:r>
              <a:rPr lang="en-US" b="0" i="1">
                <a:solidFill>
                  <a:schemeClr val="accent1"/>
                </a:solidFill>
                <a:effectLst>
                  <a:outerShdw blurRad="38100" dist="38100" dir="2700000" algn="tl">
                    <a:srgbClr val="C0C0C0"/>
                  </a:outerShdw>
                </a:effectLst>
                <a:latin typeface="Arial" panose="020B0604020202020204" pitchFamily="34" charset="0"/>
                <a:cs typeface="Arial" panose="020B0604020202020204" pitchFamily="34" charset="0"/>
              </a:rPr>
              <a:t>Nicotine analogues p</a:t>
            </a:r>
            <a:r>
              <a:rPr lang="en-US" b="0">
                <a:latin typeface="Arial" panose="020B0604020202020204" pitchFamily="34" charset="0"/>
                <a:cs typeface="Arial" panose="020B0604020202020204" pitchFamily="34" charset="0"/>
              </a:rPr>
              <a:t>rovides relief from craving and withdrawal – </a:t>
            </a:r>
            <a:r>
              <a:rPr lang="en-US" b="0" i="1">
                <a:solidFill>
                  <a:schemeClr val="accent1"/>
                </a:solidFill>
                <a:latin typeface="Arial" panose="020B0604020202020204" pitchFamily="34" charset="0"/>
                <a:cs typeface="Arial" panose="020B0604020202020204" pitchFamily="34" charset="0"/>
              </a:rPr>
              <a:t>agonist</a:t>
            </a:r>
            <a:r>
              <a:rPr lang="en-US" b="0">
                <a:solidFill>
                  <a:schemeClr val="accent1"/>
                </a:solidFill>
                <a:latin typeface="Arial" panose="020B0604020202020204" pitchFamily="34" charset="0"/>
                <a:cs typeface="Arial" panose="020B0604020202020204" pitchFamily="34" charset="0"/>
              </a:rPr>
              <a:t> </a:t>
            </a:r>
            <a:r>
              <a:rPr lang="en-US" b="0">
                <a:latin typeface="Arial" panose="020B0604020202020204" pitchFamily="34" charset="0"/>
                <a:cs typeface="Arial" panose="020B0604020202020204" pitchFamily="34" charset="0"/>
              </a:rPr>
              <a:t>effect</a:t>
            </a:r>
          </a:p>
          <a:p>
            <a:pPr eaLnBrk="1" fontAlgn="auto" hangingPunct="1">
              <a:spcBef>
                <a:spcPts val="0"/>
              </a:spcBef>
              <a:spcAft>
                <a:spcPts val="0"/>
              </a:spcAft>
              <a:buClr>
                <a:srgbClr val="FF9900"/>
              </a:buClr>
              <a:defRPr/>
            </a:pPr>
            <a:r>
              <a:rPr lang="en-US" b="0">
                <a:latin typeface="Arial" panose="020B0604020202020204" pitchFamily="34" charset="0"/>
                <a:cs typeface="Arial" panose="020B0604020202020204" pitchFamily="34" charset="0"/>
              </a:rPr>
              <a:t>Basket goes through the hoop only 50% of the time</a:t>
            </a:r>
          </a:p>
          <a:p>
            <a:pPr eaLnBrk="1" fontAlgn="auto" hangingPunct="1">
              <a:spcBef>
                <a:spcPts val="0"/>
              </a:spcBef>
              <a:spcAft>
                <a:spcPts val="0"/>
              </a:spcAft>
              <a:buClr>
                <a:srgbClr val="FF9900"/>
              </a:buClr>
              <a:defRPr/>
            </a:pPr>
            <a:endParaRPr lang="en-US" b="0">
              <a:latin typeface="Arial" panose="020B0604020202020204" pitchFamily="34" charset="0"/>
              <a:cs typeface="Arial" panose="020B0604020202020204" pitchFamily="34" charset="0"/>
            </a:endParaRPr>
          </a:p>
          <a:p>
            <a:pPr eaLnBrk="1" fontAlgn="auto" hangingPunct="1">
              <a:spcBef>
                <a:spcPts val="0"/>
              </a:spcBef>
              <a:spcAft>
                <a:spcPts val="0"/>
              </a:spcAft>
              <a:buClr>
                <a:srgbClr val="FF9900"/>
              </a:buClr>
              <a:defRPr/>
            </a:pPr>
            <a:r>
              <a:rPr lang="en-US" b="0">
                <a:latin typeface="Arial" panose="020B0604020202020204" pitchFamily="34" charset="0"/>
                <a:cs typeface="Arial" panose="020B0604020202020204" pitchFamily="34" charset="0"/>
              </a:rPr>
              <a:t> Blocks satisfaction and rewarding effects of nicotine – </a:t>
            </a:r>
            <a:r>
              <a:rPr lang="en-US" b="0" i="1">
                <a:solidFill>
                  <a:schemeClr val="accent1"/>
                </a:solidFill>
                <a:latin typeface="Arial" panose="020B0604020202020204" pitchFamily="34" charset="0"/>
                <a:cs typeface="Arial" panose="020B0604020202020204" pitchFamily="34" charset="0"/>
              </a:rPr>
              <a:t>antagonist</a:t>
            </a:r>
            <a:r>
              <a:rPr lang="en-US" b="0">
                <a:solidFill>
                  <a:schemeClr val="accent1"/>
                </a:solidFill>
                <a:latin typeface="Arial" panose="020B0604020202020204" pitchFamily="34" charset="0"/>
                <a:cs typeface="Arial" panose="020B0604020202020204" pitchFamily="34" charset="0"/>
              </a:rPr>
              <a:t> </a:t>
            </a:r>
            <a:r>
              <a:rPr lang="en-US" b="0">
                <a:latin typeface="Arial" panose="020B0604020202020204" pitchFamily="34" charset="0"/>
                <a:cs typeface="Arial" panose="020B0604020202020204" pitchFamily="34" charset="0"/>
              </a:rPr>
              <a:t>effect</a:t>
            </a:r>
          </a:p>
          <a:p>
            <a:pPr eaLnBrk="1" fontAlgn="auto" hangingPunct="1">
              <a:lnSpc>
                <a:spcPct val="60000"/>
              </a:lnSpc>
              <a:spcBef>
                <a:spcPts val="0"/>
              </a:spcBef>
              <a:spcAft>
                <a:spcPts val="0"/>
              </a:spcAft>
              <a:buSzPct val="150000"/>
              <a:defRPr/>
            </a:pPr>
            <a:endParaRPr lang="en-US" b="0">
              <a:latin typeface="Arial" panose="020B0604020202020204" pitchFamily="34" charset="0"/>
              <a:cs typeface="Arial" panose="020B0604020202020204" pitchFamily="34" charset="0"/>
              <a:sym typeface="Symbol" pitchFamily="18" charset="2"/>
            </a:endParaRPr>
          </a:p>
          <a:p>
            <a:pPr eaLnBrk="1" fontAlgn="auto" hangingPunct="1">
              <a:spcBef>
                <a:spcPts val="0"/>
              </a:spcBef>
              <a:spcAft>
                <a:spcPts val="0"/>
              </a:spcAft>
              <a:defRPr/>
            </a:pPr>
            <a:r>
              <a:rPr lang="en-US" b="0" i="1">
                <a:solidFill>
                  <a:schemeClr val="accent1"/>
                </a:solidFill>
                <a:effectLst>
                  <a:outerShdw blurRad="38100" dist="38100" dir="2700000" algn="tl">
                    <a:srgbClr val="C0C0C0"/>
                  </a:outerShdw>
                </a:effectLst>
                <a:latin typeface="Arial" panose="020B0604020202020204" pitchFamily="34" charset="0"/>
                <a:cs typeface="Arial" panose="020B0604020202020204" pitchFamily="34" charset="0"/>
              </a:rPr>
              <a:t>Patient does not have the craving to smoke and no longer gets that reinforcing pleasure effects:  Only partial dopamine release as receptors are only partially bond by the medication</a:t>
            </a:r>
          </a:p>
          <a:p>
            <a:pPr eaLnBrk="1" fontAlgn="auto" hangingPunct="1">
              <a:spcBef>
                <a:spcPts val="0"/>
              </a:spcBef>
              <a:spcAft>
                <a:spcPts val="0"/>
              </a:spcAft>
              <a:defRPr/>
            </a:pPr>
            <a:endParaRPr lang="en-US" b="0" i="1">
              <a:solidFill>
                <a:schemeClr val="accent1"/>
              </a:solidFill>
              <a:effectLst>
                <a:outerShdw blurRad="38100" dist="38100" dir="2700000" algn="tl">
                  <a:srgbClr val="C0C0C0"/>
                </a:outerShdw>
              </a:effectLst>
              <a:latin typeface="Arial" panose="020B0604020202020204" pitchFamily="34" charset="0"/>
              <a:cs typeface="Arial" panose="020B0604020202020204" pitchFamily="34" charset="0"/>
            </a:endParaRPr>
          </a:p>
          <a:p>
            <a:pPr eaLnBrk="1" fontAlgn="auto" hangingPunct="1">
              <a:spcBef>
                <a:spcPts val="0"/>
              </a:spcBef>
              <a:spcAft>
                <a:spcPts val="0"/>
              </a:spcAft>
              <a:defRPr/>
            </a:pPr>
            <a:r>
              <a:rPr lang="en-US" b="0" i="1">
                <a:solidFill>
                  <a:schemeClr val="accent1"/>
                </a:solidFill>
                <a:effectLst>
                  <a:outerShdw blurRad="38100" dist="38100" dir="2700000" algn="tl">
                    <a:srgbClr val="C0C0C0"/>
                  </a:outerShdw>
                </a:effectLst>
                <a:latin typeface="Arial" panose="020B0604020202020204" pitchFamily="34" charset="0"/>
                <a:cs typeface="Arial" panose="020B0604020202020204" pitchFamily="34" charset="0"/>
              </a:rPr>
              <a:t>…is a selective partial agonist </a:t>
            </a:r>
          </a:p>
          <a:p>
            <a:pPr eaLnBrk="1" fontAlgn="auto" hangingPunct="1">
              <a:spcBef>
                <a:spcPts val="0"/>
              </a:spcBef>
              <a:spcAft>
                <a:spcPts val="0"/>
              </a:spcAft>
              <a:defRPr/>
            </a:pPr>
            <a:r>
              <a:rPr lang="en-US" b="0" i="1">
                <a:solidFill>
                  <a:schemeClr val="accent1"/>
                </a:solidFill>
                <a:effectLst>
                  <a:outerShdw blurRad="38100" dist="38100" dir="2700000" algn="tl">
                    <a:srgbClr val="C0C0C0"/>
                  </a:outerShdw>
                </a:effectLst>
                <a:latin typeface="Arial" panose="020B0604020202020204" pitchFamily="34" charset="0"/>
                <a:cs typeface="Arial" panose="020B0604020202020204" pitchFamily="34" charset="0"/>
              </a:rPr>
              <a:t>of the </a:t>
            </a:r>
            <a:r>
              <a:rPr lang="en-US" b="0" i="1">
                <a:solidFill>
                  <a:schemeClr val="accent1"/>
                </a:solidFill>
                <a:effectLst>
                  <a:outerShdw blurRad="38100" dist="38100" dir="2700000" algn="tl">
                    <a:srgbClr val="C0C0C0"/>
                  </a:outerShdw>
                </a:effectLst>
                <a:latin typeface="Arial" panose="020B0604020202020204" pitchFamily="34" charset="0"/>
                <a:cs typeface="Arial" panose="020B0604020202020204" pitchFamily="34" charset="0"/>
                <a:sym typeface="Symbol" pitchFamily="18" charset="2"/>
              </a:rPr>
              <a:t>42 nicotinic ACh receptor</a:t>
            </a:r>
          </a:p>
          <a:p>
            <a:pPr eaLnBrk="1" fontAlgn="auto" hangingPunct="1">
              <a:spcBef>
                <a:spcPts val="0"/>
              </a:spcBef>
              <a:spcAft>
                <a:spcPts val="0"/>
              </a:spcAft>
              <a:defRPr/>
            </a:pPr>
            <a:endParaRPr lang="en-US" b="1"/>
          </a:p>
        </p:txBody>
      </p:sp>
    </p:spTree>
    <p:extLst>
      <p:ext uri="{BB962C8B-B14F-4D97-AF65-F5344CB8AC3E}">
        <p14:creationId xmlns:p14="http://schemas.microsoft.com/office/powerpoint/2010/main" val="3873022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E1A947-B3E4-0090-C7CC-0D12AF7E847A}"/>
            </a:ext>
          </a:extLst>
        </p:cNvPr>
        <p:cNvGrpSpPr/>
        <p:nvPr/>
      </p:nvGrpSpPr>
      <p:grpSpPr>
        <a:xfrm>
          <a:off x="0" y="0"/>
          <a:ext cx="0" cy="0"/>
          <a:chOff x="0" y="0"/>
          <a:chExt cx="0" cy="0"/>
        </a:xfrm>
      </p:grpSpPr>
      <p:sp>
        <p:nvSpPr>
          <p:cNvPr id="489474" name="Rectangle 7">
            <a:extLst>
              <a:ext uri="{FF2B5EF4-FFF2-40B4-BE49-F238E27FC236}">
                <a16:creationId xmlns:a16="http://schemas.microsoft.com/office/drawing/2014/main" id="{5F5A68F9-6AA6-8F3F-E93E-01C5F976E403}"/>
              </a:ext>
            </a:extLst>
          </p:cNvPr>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4947" tIns="47474" rIns="94947" bIns="47474" anchor="b"/>
          <a:lstStyle/>
          <a:p>
            <a:pPr algn="r" eaLnBrk="0" hangingPunct="0">
              <a:spcBef>
                <a:spcPct val="50000"/>
              </a:spcBef>
            </a:pPr>
            <a:fld id="{31F547A5-3B8D-427B-B9E8-AB87F2589733}" type="slidenum">
              <a:rPr lang="en-US" altLang="en-US" sz="1200" b="1">
                <a:solidFill>
                  <a:srgbClr val="A50021"/>
                </a:solidFill>
                <a:latin typeface="Verdana" pitchFamily="34" charset="0"/>
              </a:rPr>
              <a:pPr algn="r" eaLnBrk="0" hangingPunct="0">
                <a:spcBef>
                  <a:spcPct val="50000"/>
                </a:spcBef>
              </a:pPr>
              <a:t>4</a:t>
            </a:fld>
            <a:endParaRPr lang="en-US" altLang="en-US" sz="1200" b="1">
              <a:solidFill>
                <a:srgbClr val="A50021"/>
              </a:solidFill>
              <a:latin typeface="Verdana" pitchFamily="34" charset="0"/>
            </a:endParaRPr>
          </a:p>
        </p:txBody>
      </p:sp>
      <p:sp>
        <p:nvSpPr>
          <p:cNvPr id="489475" name="Rectangle 2">
            <a:extLst>
              <a:ext uri="{FF2B5EF4-FFF2-40B4-BE49-F238E27FC236}">
                <a16:creationId xmlns:a16="http://schemas.microsoft.com/office/drawing/2014/main" id="{D16E4EA2-EACE-2E3F-9186-CC9E6B59AEB1}"/>
              </a:ext>
            </a:extLst>
          </p:cNvPr>
          <p:cNvSpPr>
            <a:spLocks noGrp="1" noRot="1" noChangeAspect="1" noChangeArrowheads="1" noTextEdit="1"/>
          </p:cNvSpPr>
          <p:nvPr>
            <p:ph type="sldImg"/>
          </p:nvPr>
        </p:nvSpPr>
        <p:spPr bwMode="auto">
          <a:noFill/>
          <a:ln>
            <a:solidFill>
              <a:srgbClr val="000000"/>
            </a:solidFill>
            <a:miter lim="800000"/>
            <a:headEnd/>
            <a:tailEnd/>
          </a:ln>
        </p:spPr>
      </p:sp>
      <p:sp>
        <p:nvSpPr>
          <p:cNvPr id="489476" name="Rectangle 3">
            <a:extLst>
              <a:ext uri="{FF2B5EF4-FFF2-40B4-BE49-F238E27FC236}">
                <a16:creationId xmlns:a16="http://schemas.microsoft.com/office/drawing/2014/main" id="{435B23AD-3175-68E1-A3CB-1ACD4D7AC574}"/>
              </a:ext>
            </a:extLst>
          </p:cNvPr>
          <p:cNvSpPr>
            <a:spLocks noGrp="1" noChangeArrowheads="1"/>
          </p:cNvSpPr>
          <p:nvPr>
            <p:ph type="body" idx="1"/>
          </p:nvPr>
        </p:nvSpPr>
        <p:spPr bwMode="auto">
          <a:noFill/>
        </p:spPr>
        <p:txBody>
          <a:bodyPr wrap="square" numCol="1" anchor="t" anchorCtr="0" compatLnSpc="1">
            <a:prstTxWarp prst="textNoShape">
              <a:avLst/>
            </a:prstTxWarp>
            <a:normAutofit fontScale="77500" lnSpcReduction="20000"/>
          </a:bodyPr>
          <a:lstStyle/>
          <a:p>
            <a:pPr marL="234950" marR="0" lvl="0" indent="-234950" algn="l" defTabSz="457200" rtl="0" eaLnBrk="1" fontAlgn="base" latinLnBrk="0" hangingPunct="1">
              <a:lnSpc>
                <a:spcPct val="100000"/>
              </a:lnSpc>
              <a:spcBef>
                <a:spcPct val="0"/>
              </a:spcBef>
              <a:spcAft>
                <a:spcPct val="0"/>
              </a:spcAft>
              <a:buClrTx/>
              <a:buSzTx/>
              <a:buFontTx/>
              <a:buNone/>
              <a:tabLst/>
              <a:defRPr/>
            </a:pPr>
            <a:r>
              <a:rPr lang="en-GB" sz="1200">
                <a:effectLst/>
                <a:latin typeface="Arial" panose="020B0604020202020204" pitchFamily="34" charset="0"/>
                <a:ea typeface="Geneva" panose="020B0503030404040204"/>
                <a:cs typeface="Arial" panose="020B0604020202020204" pitchFamily="34" charset="0"/>
              </a:rPr>
              <a:t>Varenicline which has been around since 2006, is currently not available in the UK and Europe. Pfizer, the manufacturer of Champix, announced supply issues. At present, varenicline is not currently</a:t>
            </a:r>
          </a:p>
          <a:p>
            <a:pPr marL="234950" marR="0" lvl="0" indent="-234950" algn="l" defTabSz="457200" rtl="0" eaLnBrk="1" fontAlgn="base" latinLnBrk="0" hangingPunct="1">
              <a:lnSpc>
                <a:spcPct val="100000"/>
              </a:lnSpc>
              <a:spcBef>
                <a:spcPct val="0"/>
              </a:spcBef>
              <a:spcAft>
                <a:spcPct val="0"/>
              </a:spcAft>
              <a:buClrTx/>
              <a:buSzTx/>
              <a:buFontTx/>
              <a:buNone/>
              <a:tabLst/>
              <a:defRPr/>
            </a:pPr>
            <a:r>
              <a:rPr lang="en-GB" sz="1200">
                <a:effectLst/>
                <a:latin typeface="Arial" panose="020B0604020202020204" pitchFamily="34" charset="0"/>
                <a:ea typeface="Geneva" panose="020B0503030404040204"/>
                <a:cs typeface="Arial" panose="020B0604020202020204" pitchFamily="34" charset="0"/>
              </a:rPr>
              <a:t>available in the UK and we do not expect for it to be made available in the near future. Given this we are not going to review varenicline in great detail as part of today’s course but did want to ensure you</a:t>
            </a:r>
          </a:p>
          <a:p>
            <a:pPr marL="234950" marR="0" lvl="0" indent="-234950" algn="l" defTabSz="457200" rtl="0" eaLnBrk="1" fontAlgn="base" latinLnBrk="0" hangingPunct="1">
              <a:lnSpc>
                <a:spcPct val="100000"/>
              </a:lnSpc>
              <a:spcBef>
                <a:spcPct val="0"/>
              </a:spcBef>
              <a:spcAft>
                <a:spcPct val="0"/>
              </a:spcAft>
              <a:buClrTx/>
              <a:buSzTx/>
              <a:buFontTx/>
              <a:buNone/>
              <a:tabLst/>
              <a:defRPr/>
            </a:pPr>
            <a:r>
              <a:rPr lang="en-GB" sz="1200">
                <a:effectLst/>
                <a:latin typeface="Arial" panose="020B0604020202020204" pitchFamily="34" charset="0"/>
                <a:ea typeface="Geneva" panose="020B0503030404040204"/>
                <a:cs typeface="Arial" panose="020B0604020202020204" pitchFamily="34" charset="0"/>
              </a:rPr>
              <a:t>were aware of how it works and that it’s not currently available. </a:t>
            </a:r>
            <a:endParaRPr lang="en-GB" sz="1200">
              <a:effectLst/>
              <a:latin typeface="Arial" panose="020B0604020202020204" pitchFamily="34" charset="0"/>
              <a:ea typeface="Times New Roman" panose="02020603050405020304" pitchFamily="18" charset="0"/>
              <a:cs typeface="Arial" panose="020B0604020202020204" pitchFamily="34" charset="0"/>
            </a:endParaRPr>
          </a:p>
          <a:p>
            <a:pPr marL="234950" indent="-234950" eaLnBrk="1" hangingPunct="1">
              <a:spcBef>
                <a:spcPct val="0"/>
              </a:spcBef>
            </a:pPr>
            <a:endParaRPr lang="en-CA" altLang="ja-JP" sz="1200" u="sng">
              <a:latin typeface="Arial" panose="020B0604020202020204" pitchFamily="34" charset="0"/>
              <a:cs typeface="Arial" panose="020B0604020202020204" pitchFamily="34" charset="0"/>
            </a:endParaRPr>
          </a:p>
          <a:p>
            <a:pPr marL="234950" indent="-234950" eaLnBrk="1" hangingPunct="1">
              <a:spcBef>
                <a:spcPct val="0"/>
              </a:spcBef>
            </a:pPr>
            <a:r>
              <a:rPr lang="en-CA" altLang="ja-JP" sz="1200" b="1" u="sng">
                <a:latin typeface="Arial" panose="020B0604020202020204" pitchFamily="34" charset="0"/>
                <a:cs typeface="Arial" panose="020B0604020202020204" pitchFamily="34" charset="0"/>
              </a:rPr>
              <a:t>Key Point:</a:t>
            </a:r>
            <a:r>
              <a:rPr lang="en-CA" altLang="ja-JP" sz="1200" b="1">
                <a:latin typeface="Arial" panose="020B0604020202020204" pitchFamily="34" charset="0"/>
                <a:cs typeface="Arial" panose="020B0604020202020204" pitchFamily="34" charset="0"/>
              </a:rPr>
              <a:t> </a:t>
            </a:r>
          </a:p>
          <a:p>
            <a:pPr marL="234950" indent="-234950" eaLnBrk="1" hangingPunct="1">
              <a:spcBef>
                <a:spcPct val="0"/>
              </a:spcBef>
            </a:pPr>
            <a:r>
              <a:rPr lang="en-CA" altLang="ja-JP" sz="1200">
                <a:latin typeface="Arial" panose="020B0604020202020204" pitchFamily="34" charset="0"/>
                <a:cs typeface="Arial" panose="020B0604020202020204" pitchFamily="34" charset="0"/>
              </a:rPr>
              <a:t>CHAMPIX (varenicline tartrate) is indicated for smoking cessation in adults in conjunction with smoking cessation counselling.</a:t>
            </a:r>
            <a:endParaRPr lang="en-CA" altLang="ja-JP" sz="1200" u="sng">
              <a:latin typeface="Arial" panose="020B0604020202020204" pitchFamily="34" charset="0"/>
              <a:cs typeface="Arial" panose="020B0604020202020204" pitchFamily="34" charset="0"/>
            </a:endParaRPr>
          </a:p>
          <a:p>
            <a:pPr marL="234950" indent="-234950" eaLnBrk="1" hangingPunct="1">
              <a:spcBef>
                <a:spcPct val="0"/>
              </a:spcBef>
            </a:pPr>
            <a:endParaRPr lang="en-CA" altLang="ja-JP" sz="1200" u="sng">
              <a:latin typeface="Arial" panose="020B0604020202020204" pitchFamily="34" charset="0"/>
              <a:cs typeface="Arial" panose="020B0604020202020204" pitchFamily="34" charset="0"/>
            </a:endParaRPr>
          </a:p>
          <a:p>
            <a:pPr marL="234950" indent="-234950" eaLnBrk="1" hangingPunct="1">
              <a:spcBef>
                <a:spcPct val="0"/>
              </a:spcBef>
            </a:pPr>
            <a:r>
              <a:rPr lang="en-CA" altLang="ja-JP" sz="1200" b="1" u="sng">
                <a:latin typeface="Arial" panose="020B0604020202020204" pitchFamily="34" charset="0"/>
                <a:cs typeface="Arial" panose="020B0604020202020204" pitchFamily="34" charset="0"/>
              </a:rPr>
              <a:t>Background:</a:t>
            </a:r>
            <a:r>
              <a:rPr lang="en-CA" altLang="ja-JP" sz="1200" b="1">
                <a:latin typeface="Arial" panose="020B0604020202020204" pitchFamily="34" charset="0"/>
                <a:cs typeface="Arial" panose="020B0604020202020204" pitchFamily="34" charset="0"/>
              </a:rPr>
              <a:t> </a:t>
            </a:r>
          </a:p>
          <a:p>
            <a:pPr marL="234950" indent="-234950" eaLnBrk="1" hangingPunct="1">
              <a:spcBef>
                <a:spcPct val="0"/>
              </a:spcBef>
              <a:buFont typeface="Arial" panose="020B0604020202020204" pitchFamily="34" charset="0"/>
              <a:buChar char="•"/>
            </a:pPr>
            <a:r>
              <a:rPr lang="en-CA" altLang="ja-JP" sz="1200">
                <a:latin typeface="Arial" panose="020B0604020202020204" pitchFamily="34" charset="0"/>
                <a:cs typeface="Arial" panose="020B0604020202020204" pitchFamily="34" charset="0"/>
              </a:rPr>
              <a:t>When prescribing CHAMPIX (varenicline tartrate), physicians also should provide patients with advice and support concerning their attempt at quitting smoking, as smoking cessation therapies appear to be more likely to be successful in conjunction with behavioural interventions.</a:t>
            </a:r>
            <a:r>
              <a:rPr lang="en-CA" altLang="ja-JP" sz="1200" baseline="30000">
                <a:latin typeface="Arial" panose="020B0604020202020204" pitchFamily="34" charset="0"/>
                <a:cs typeface="Arial" panose="020B0604020202020204" pitchFamily="34" charset="0"/>
              </a:rPr>
              <a:t>1,2</a:t>
            </a:r>
            <a:r>
              <a:rPr lang="en-CA" altLang="ja-JP" sz="1200">
                <a:latin typeface="Arial" panose="020B0604020202020204" pitchFamily="34" charset="0"/>
                <a:cs typeface="Arial" panose="020B0604020202020204" pitchFamily="34" charset="0"/>
              </a:rPr>
              <a:t> Patients must choose a date to quit smoking and initiate varenicline treatment 1-2 weeks before this date.</a:t>
            </a:r>
            <a:r>
              <a:rPr lang="en-CA" altLang="ja-JP" sz="1200" baseline="30000">
                <a:latin typeface="Arial" panose="020B0604020202020204" pitchFamily="34" charset="0"/>
                <a:cs typeface="Arial" panose="020B0604020202020204" pitchFamily="34" charset="0"/>
              </a:rPr>
              <a:t>1</a:t>
            </a:r>
          </a:p>
          <a:p>
            <a:pPr marL="234950" indent="-234950" eaLnBrk="1" hangingPunct="1">
              <a:spcBef>
                <a:spcPct val="0"/>
              </a:spcBef>
              <a:buFont typeface="Arial" panose="020B0604020202020204" pitchFamily="34" charset="0"/>
              <a:buChar char="•"/>
            </a:pPr>
            <a:r>
              <a:rPr lang="en-CA" altLang="ja-JP" sz="1200">
                <a:latin typeface="Arial" panose="020B0604020202020204" pitchFamily="34" charset="0"/>
                <a:cs typeface="Arial" panose="020B0604020202020204" pitchFamily="34" charset="0"/>
              </a:rPr>
              <a:t>CHAMPIX (varenicline tartrate) is taken orally, with or without food, with titration according to the following schedule: an initial dose of one 0.5 mg tablet once daily for the first 3 days, then one 0.5 </a:t>
            </a:r>
            <a:r>
              <a:rPr lang="en-CA" altLang="ja-JP" sz="1200">
                <a:solidFill>
                  <a:srgbClr val="FF3300"/>
                </a:solidFill>
                <a:latin typeface="Arial" panose="020B0604020202020204" pitchFamily="34" charset="0"/>
                <a:cs typeface="Arial" panose="020B0604020202020204" pitchFamily="34" charset="0"/>
              </a:rPr>
              <a:t>mg tablet</a:t>
            </a:r>
            <a:r>
              <a:rPr lang="en-CA" altLang="ja-JP" sz="1200">
                <a:latin typeface="Arial" panose="020B0604020202020204" pitchFamily="34" charset="0"/>
                <a:cs typeface="Arial" panose="020B0604020202020204" pitchFamily="34" charset="0"/>
              </a:rPr>
              <a:t> taken in the morning and one 0.5 mg tablet taken in the evening for the next four days up to day 7. After the first 7 days, the dose should be increased to one 1.0 mg tablet in the morning and one 1.0 mg tablet in the evening. Patients who cannot tolerate varenicline may have the dose lowered temporarily or permanently.</a:t>
            </a:r>
            <a:r>
              <a:rPr lang="en-CA" altLang="ja-JP" sz="1200" baseline="30000">
                <a:latin typeface="Arial" panose="020B0604020202020204" pitchFamily="34" charset="0"/>
                <a:cs typeface="Arial" panose="020B0604020202020204" pitchFamily="34" charset="0"/>
              </a:rPr>
              <a:t>1</a:t>
            </a:r>
          </a:p>
          <a:p>
            <a:pPr marL="234950" indent="-234950" eaLnBrk="1" hangingPunct="1">
              <a:spcBef>
                <a:spcPct val="0"/>
              </a:spcBef>
            </a:pPr>
            <a:endParaRPr lang="en-CA" altLang="ja-JP" sz="1200" baseline="30000">
              <a:latin typeface="Arial" panose="020B0604020202020204" pitchFamily="34" charset="0"/>
              <a:cs typeface="Arial" panose="020B0604020202020204" pitchFamily="34" charset="0"/>
            </a:endParaRPr>
          </a:p>
          <a:p>
            <a:pPr marL="234950" indent="-234950" eaLnBrk="1" hangingPunct="1">
              <a:spcBef>
                <a:spcPct val="0"/>
              </a:spcBef>
            </a:pPr>
            <a:endParaRPr lang="en-CA" altLang="ja-JP" sz="1200" baseline="30000">
              <a:latin typeface="Arial" panose="020B0604020202020204" pitchFamily="34" charset="0"/>
              <a:cs typeface="Arial" panose="020B0604020202020204" pitchFamily="34" charset="0"/>
            </a:endParaRPr>
          </a:p>
          <a:p>
            <a:pPr marL="234950" marR="0" lvl="0" indent="-234950" algn="l" defTabSz="457200" rtl="0" eaLnBrk="1" fontAlgn="base" latinLnBrk="0" hangingPunct="1">
              <a:lnSpc>
                <a:spcPct val="100000"/>
              </a:lnSpc>
              <a:spcBef>
                <a:spcPct val="0"/>
              </a:spcBef>
              <a:spcAft>
                <a:spcPct val="0"/>
              </a:spcAft>
              <a:buClrTx/>
              <a:buSzTx/>
              <a:buFontTx/>
              <a:buNone/>
              <a:tabLst/>
              <a:defRPr/>
            </a:pPr>
            <a:r>
              <a:rPr lang="en-CA" sz="1200" b="1">
                <a:solidFill>
                  <a:srgbClr val="000000"/>
                </a:solidFill>
                <a:effectLst/>
                <a:latin typeface="Arial" panose="020B0604020202020204" pitchFamily="34" charset="0"/>
                <a:cs typeface="Arial" panose="020B0604020202020204" pitchFamily="34" charset="0"/>
              </a:rPr>
              <a:t>Typically, patients who use varenicline are advised to continue with their usual smoking pattern for the first 7 days of treatment. Since this is not possible in the smokefree hospital setting it</a:t>
            </a:r>
          </a:p>
          <a:p>
            <a:pPr marL="234950" marR="0" lvl="0" indent="-234950" algn="l" defTabSz="457200" rtl="0" eaLnBrk="1" fontAlgn="base" latinLnBrk="0" hangingPunct="1">
              <a:lnSpc>
                <a:spcPct val="100000"/>
              </a:lnSpc>
              <a:spcBef>
                <a:spcPct val="0"/>
              </a:spcBef>
              <a:spcAft>
                <a:spcPct val="0"/>
              </a:spcAft>
              <a:buClrTx/>
              <a:buSzTx/>
              <a:buFontTx/>
              <a:buNone/>
              <a:tabLst/>
              <a:defRPr/>
            </a:pPr>
            <a:r>
              <a:rPr lang="en-CA" sz="1200" b="1">
                <a:solidFill>
                  <a:srgbClr val="000000"/>
                </a:solidFill>
                <a:effectLst/>
                <a:latin typeface="Arial" panose="020B0604020202020204" pitchFamily="34" charset="0"/>
                <a:cs typeface="Arial" panose="020B0604020202020204" pitchFamily="34" charset="0"/>
              </a:rPr>
              <a:t>is recommended that patients use NRT during that first week of treatment whilst the varenicline is reaching full therapeutic level. </a:t>
            </a:r>
            <a:endParaRPr lang="en-GB" sz="1200" b="1">
              <a:effectLst/>
              <a:latin typeface="Arial" panose="020B0604020202020204" pitchFamily="34" charset="0"/>
              <a:ea typeface="Geneva" panose="020B0503030404040204"/>
              <a:cs typeface="Arial" panose="020B0604020202020204" pitchFamily="34" charset="0"/>
            </a:endParaRPr>
          </a:p>
          <a:p>
            <a:pPr marL="234950" indent="-234950" eaLnBrk="1" hangingPunct="1">
              <a:spcBef>
                <a:spcPct val="0"/>
              </a:spcBef>
            </a:pPr>
            <a:endParaRPr lang="en-CA" altLang="ja-JP" sz="1200" baseline="30000">
              <a:latin typeface="Arial" panose="020B0604020202020204" pitchFamily="34" charset="0"/>
              <a:cs typeface="Arial" panose="020B0604020202020204" pitchFamily="34" charset="0"/>
            </a:endParaRPr>
          </a:p>
          <a:p>
            <a:pPr marL="234950" indent="-234950" eaLnBrk="1" hangingPunct="1">
              <a:spcBef>
                <a:spcPct val="0"/>
              </a:spcBef>
            </a:pPr>
            <a:endParaRPr lang="en-CA" altLang="ja-JP" sz="1200">
              <a:latin typeface="Arial" panose="020B0604020202020204" pitchFamily="34" charset="0"/>
              <a:cs typeface="Arial" panose="020B0604020202020204" pitchFamily="34" charset="0"/>
            </a:endParaRPr>
          </a:p>
          <a:p>
            <a:pPr marL="234950" indent="-234950" eaLnBrk="1" hangingPunct="1">
              <a:spcBef>
                <a:spcPct val="0"/>
              </a:spcBef>
            </a:pPr>
            <a:r>
              <a:rPr lang="en-CA" altLang="ja-JP" sz="1200" b="1" u="sng">
                <a:latin typeface="Arial" panose="020B0604020202020204" pitchFamily="34" charset="0"/>
                <a:cs typeface="Arial" panose="020B0604020202020204" pitchFamily="34" charset="0"/>
              </a:rPr>
              <a:t>References:</a:t>
            </a:r>
            <a:endParaRPr lang="fr-CA" altLang="ja-JP" sz="1200" b="1" u="sng">
              <a:latin typeface="Arial" panose="020B0604020202020204" pitchFamily="34" charset="0"/>
              <a:cs typeface="Arial" panose="020B0604020202020204" pitchFamily="34" charset="0"/>
            </a:endParaRPr>
          </a:p>
          <a:p>
            <a:pPr marL="234950" indent="-234950" eaLnBrk="1" hangingPunct="1">
              <a:spcBef>
                <a:spcPct val="0"/>
              </a:spcBef>
              <a:buFont typeface="Arial" panose="020B0604020202020204" pitchFamily="34" charset="0"/>
              <a:buChar char="•"/>
            </a:pPr>
            <a:r>
              <a:rPr lang="en-CA" altLang="ja-JP" sz="1200">
                <a:latin typeface="Arial" panose="020B0604020202020204" pitchFamily="34" charset="0"/>
                <a:cs typeface="Arial" panose="020B0604020202020204" pitchFamily="34" charset="0"/>
              </a:rPr>
              <a:t>CHAMPIX Product Monograph, Pfizer Canada Inc., January 2007.</a:t>
            </a:r>
          </a:p>
          <a:p>
            <a:pPr marL="234950" indent="-234950" eaLnBrk="1" hangingPunct="1">
              <a:spcBef>
                <a:spcPct val="0"/>
              </a:spcBef>
              <a:buFont typeface="Arial" panose="020B0604020202020204" pitchFamily="34" charset="0"/>
              <a:buChar char="•"/>
            </a:pPr>
            <a:r>
              <a:rPr lang="en-CA" altLang="ja-JP" sz="1200">
                <a:latin typeface="Arial" panose="020B0604020202020204" pitchFamily="34" charset="0"/>
                <a:cs typeface="Arial" panose="020B0604020202020204" pitchFamily="34" charset="0"/>
              </a:rPr>
              <a:t>O'Donnell DE </a:t>
            </a:r>
            <a:r>
              <a:rPr lang="en-CA" altLang="ja-JP" sz="1200" i="1">
                <a:latin typeface="Arial" panose="020B0604020202020204" pitchFamily="34" charset="0"/>
                <a:cs typeface="Arial" panose="020B0604020202020204" pitchFamily="34" charset="0"/>
              </a:rPr>
              <a:t>et al. </a:t>
            </a:r>
            <a:r>
              <a:rPr lang="en-CA" altLang="ja-JP" sz="1200">
                <a:latin typeface="Arial" panose="020B0604020202020204" pitchFamily="34" charset="0"/>
                <a:cs typeface="Arial" panose="020B0604020202020204" pitchFamily="34" charset="0"/>
              </a:rPr>
              <a:t>State of the art compendium: Canadian Thoracic Society recommendations for the management of chronic obstructive pulmonary disease. </a:t>
            </a:r>
            <a:r>
              <a:rPr lang="en-CA" altLang="ja-JP" sz="1200" i="1">
                <a:latin typeface="Arial" panose="020B0604020202020204" pitchFamily="34" charset="0"/>
                <a:cs typeface="Arial" panose="020B0604020202020204" pitchFamily="34" charset="0"/>
              </a:rPr>
              <a:t>Can Respir J </a:t>
            </a:r>
            <a:r>
              <a:rPr lang="en-CA" altLang="ja-JP" sz="1200">
                <a:latin typeface="Arial" panose="020B0604020202020204" pitchFamily="34" charset="0"/>
                <a:cs typeface="Arial" panose="020B0604020202020204" pitchFamily="34" charset="0"/>
              </a:rPr>
              <a:t>2004;11(SupplB):3B-59B. </a:t>
            </a:r>
          </a:p>
          <a:p>
            <a:pPr marL="476250" lvl="1" indent="0" eaLnBrk="1" hangingPunct="1">
              <a:spcBef>
                <a:spcPct val="0"/>
              </a:spcBef>
              <a:buFontTx/>
              <a:buNone/>
            </a:pPr>
            <a:endParaRPr lang="en-CA" altLang="ja-JP" sz="1200">
              <a:latin typeface="Arial" panose="020B0604020202020204" pitchFamily="34" charset="0"/>
              <a:cs typeface="Arial" panose="020B0604020202020204" pitchFamily="34" charset="0"/>
            </a:endParaRPr>
          </a:p>
          <a:p>
            <a:pPr marL="234950" indent="-234950" eaLnBrk="1" hangingPunct="1">
              <a:spcBef>
                <a:spcPct val="0"/>
              </a:spcBef>
            </a:pPr>
            <a:endParaRPr lang="en-US" altLang="en-US" sz="1000"/>
          </a:p>
        </p:txBody>
      </p:sp>
    </p:spTree>
    <p:extLst>
      <p:ext uri="{BB962C8B-B14F-4D97-AF65-F5344CB8AC3E}">
        <p14:creationId xmlns:p14="http://schemas.microsoft.com/office/powerpoint/2010/main" val="786513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F965C5-BC2D-EFAD-2D4E-1FA797C4AF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498E09-6919-C445-1EF5-7E9C171DFC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FA7F2C-568E-3845-D367-E78AF38BA825}"/>
              </a:ext>
            </a:extLst>
          </p:cNvPr>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Varenicline</a:t>
            </a:r>
            <a:r>
              <a:rPr lang="en-US" sz="1200" b="0" i="0" kern="1200" baseline="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 is not recommended for use in pregnant or breast feeing women, adolescents.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baseline="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Varenicline</a:t>
            </a:r>
            <a:r>
              <a:rPr lang="en-GB" sz="1200" b="0" i="0" kern="1200" baseline="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 m</a:t>
            </a:r>
            <a:r>
              <a:rPr lang="en-GB"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ay have minor or moderate influence on the ability to drive and use machines. Make sure medication does not affect mental alertness before commencing these activities</a:t>
            </a:r>
            <a:r>
              <a:rPr lang="en-CA">
                <a:effectLst/>
                <a:latin typeface="Arial" panose="020B0604020202020204" pitchFamily="34" charset="0"/>
                <a:cs typeface="Arial" panose="020B0604020202020204" pitchFamily="34" charset="0"/>
              </a:rPr>
              <a:t> </a:t>
            </a:r>
            <a:r>
              <a:rPr lang="en-CA"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until it is known whether this product affects their ability to perform these activities.</a:t>
            </a:r>
            <a:endParaRPr lang="en-US" sz="1200" b="0" i="0" kern="1200" baseline="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baseline="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For patients with severe renal impairment (</a:t>
            </a:r>
            <a:r>
              <a:rPr lang="en-US" sz="1200" b="0" i="0" kern="1200">
                <a:solidFill>
                  <a:schemeClr val="tx1"/>
                </a:solidFill>
                <a:effectLst/>
                <a:latin typeface="Arial" panose="020B0604020202020204" pitchFamily="34" charset="0"/>
                <a:ea typeface="Geneva" pitchFamily="-109" charset="0"/>
                <a:cs typeface="Arial" panose="020B0604020202020204" pitchFamily="34" charset="0"/>
              </a:rPr>
              <a:t>creatinine clearance &lt; 30 ml/min.) </a:t>
            </a: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dose adjustment is necessary (0.5 mgs</a:t>
            </a:r>
            <a:r>
              <a:rPr lang="en-US" sz="1200" b="0" i="0" kern="1200" baseline="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 twice daily)</a:t>
            </a: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 The medication is not recommended for patient's with end stage renal disease.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altLang="en-US" sz="1200">
                <a:solidFill>
                  <a:schemeClr val="bg1"/>
                </a:solidFill>
                <a:latin typeface="Arial" panose="020B0604020202020204" pitchFamily="34" charset="0"/>
                <a:cs typeface="Arial" panose="020B0604020202020204" pitchFamily="34" charset="0"/>
              </a:rPr>
              <a:t>Champix has no clinically meaningful drug interactions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a:solidFill>
                <a:schemeClr val="tx1"/>
              </a:solidFill>
              <a:effectLst/>
              <a:latin typeface="Century Gothic" panose="020B0502020202020204" pitchFamily="34" charset="0"/>
              <a:ea typeface="ＭＳ Ｐゴシック" panose="020B0600070205080204" pitchFamily="34" charset="-128"/>
              <a:cs typeface="ＭＳ Ｐゴシック" charset="0"/>
            </a:endParaRPr>
          </a:p>
        </p:txBody>
      </p:sp>
      <p:sp>
        <p:nvSpPr>
          <p:cNvPr id="4" name="Slide Number Placeholder 3">
            <a:extLst>
              <a:ext uri="{FF2B5EF4-FFF2-40B4-BE49-F238E27FC236}">
                <a16:creationId xmlns:a16="http://schemas.microsoft.com/office/drawing/2014/main" id="{DD05F296-8A5B-FDAD-E241-116BBE459190}"/>
              </a:ext>
            </a:extLst>
          </p:cNvPr>
          <p:cNvSpPr>
            <a:spLocks noGrp="1"/>
          </p:cNvSpPr>
          <p:nvPr>
            <p:ph type="sldNum" sz="quarter" idx="5"/>
          </p:nvPr>
        </p:nvSpPr>
        <p:spPr/>
        <p:txBody>
          <a:bodyPr/>
          <a:lstStyle/>
          <a:p>
            <a:pPr>
              <a:defRPr/>
            </a:pPr>
            <a:fld id="{242A2382-4541-B845-B6D5-E8B5A330E247}" type="slidenum">
              <a:rPr lang="en-US" smtClean="0"/>
              <a:pPr>
                <a:defRPr/>
              </a:pPr>
              <a:t>5</a:t>
            </a:fld>
            <a:endParaRPr lang="en-US"/>
          </a:p>
        </p:txBody>
      </p:sp>
    </p:spTree>
    <p:extLst>
      <p:ext uri="{BB962C8B-B14F-4D97-AF65-F5344CB8AC3E}">
        <p14:creationId xmlns:p14="http://schemas.microsoft.com/office/powerpoint/2010/main" val="3131455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7BBDD3-05CA-7A48-6EB9-CDA49762A3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4861FD-2A42-090F-CABA-4F27C67830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EA5294-7732-2684-DF9A-BA7093F666F0}"/>
              </a:ext>
            </a:extLst>
          </p:cNvPr>
          <p:cNvSpPr>
            <a:spLocks noGrp="1"/>
          </p:cNvSpPr>
          <p:nvPr>
            <p:ph type="body" idx="1"/>
          </p:nvPr>
        </p:nvSpPr>
        <p:spPr/>
        <p:txBody>
          <a:bodyPr>
            <a:normAutofit lnSpcReduction="1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i="0" kern="1200">
                <a:solidFill>
                  <a:schemeClr val="tx1"/>
                </a:solidFill>
                <a:effectLst/>
                <a:latin typeface="Arial" panose="020B0604020202020204" pitchFamily="34" charset="0"/>
                <a:ea typeface="Geneva" pitchFamily="-109" charset="0"/>
                <a:cs typeface="Arial" panose="020B0604020202020204" pitchFamily="34" charset="0"/>
              </a:rPr>
              <a:t>Cytisine </a:t>
            </a:r>
            <a:r>
              <a:rPr lang="en-GB" sz="1200" b="0" i="0" kern="1200">
                <a:solidFill>
                  <a:schemeClr val="tx1"/>
                </a:solidFill>
                <a:effectLst/>
                <a:latin typeface="Arial" panose="020B0604020202020204" pitchFamily="34" charset="0"/>
                <a:ea typeface="Geneva" pitchFamily="-109" charset="0"/>
                <a:cs typeface="Arial" panose="020B0604020202020204" pitchFamily="34" charset="0"/>
              </a:rPr>
              <a:t>became available in the UK in January 2024. </a:t>
            </a:r>
            <a:r>
              <a:rPr lang="en-GB" sz="1200">
                <a:effectLst/>
                <a:latin typeface="Arial" panose="020B0604020202020204" pitchFamily="34" charset="0"/>
                <a:cs typeface="Arial" panose="020B0604020202020204" pitchFamily="34" charset="0"/>
              </a:rPr>
              <a:t>A formulation simply called Cytisine </a:t>
            </a:r>
            <a:r>
              <a:rPr lang="en-GB" sz="1200" b="1">
                <a:effectLst/>
                <a:latin typeface="Arial" panose="020B0604020202020204" pitchFamily="34" charset="0"/>
                <a:cs typeface="Arial" panose="020B0604020202020204" pitchFamily="34" charset="0"/>
              </a:rPr>
              <a:t>has received marketing approval by the Medicines and Healthcare products Regulatory Authority (MHRA); </a:t>
            </a:r>
            <a:r>
              <a:rPr lang="en-GB" sz="1200">
                <a:effectLst/>
                <a:latin typeface="Arial" panose="020B0604020202020204" pitchFamily="34" charset="0"/>
                <a:cs typeface="Arial" panose="020B0604020202020204" pitchFamily="34" charset="0"/>
              </a:rPr>
              <a:t>this is the only formulation that currently has a marketing licence in the UK. </a:t>
            </a:r>
            <a:endParaRPr lang="en-GB" sz="1200" b="0" i="0" kern="1200">
              <a:solidFill>
                <a:schemeClr val="tx1"/>
              </a:solidFill>
              <a:effectLst/>
              <a:latin typeface="Arial" panose="020B0604020202020204" pitchFamily="34" charset="0"/>
              <a:ea typeface="Geneva" pitchFamily="-109" charset="0"/>
              <a:cs typeface="Arial" panose="020B0604020202020204" pitchFamily="34" charset="0"/>
            </a:endParaRPr>
          </a:p>
          <a:p>
            <a:endParaRPr lang="en-GB" sz="1200" b="0" i="0" kern="1200">
              <a:solidFill>
                <a:schemeClr val="tx1"/>
              </a:solidFill>
              <a:effectLst/>
              <a:latin typeface="Arial" panose="020B0604020202020204" pitchFamily="34" charset="0"/>
              <a:ea typeface="Geneva" pitchFamily="-109" charset="0"/>
              <a:cs typeface="Arial" panose="020B0604020202020204" pitchFamily="34" charset="0"/>
            </a:endParaRPr>
          </a:p>
          <a:p>
            <a:r>
              <a:rPr lang="en-GB" sz="1200" b="1" i="0" kern="1200">
                <a:solidFill>
                  <a:schemeClr val="tx1"/>
                </a:solidFill>
                <a:effectLst/>
                <a:latin typeface="Arial" panose="020B0604020202020204" pitchFamily="34" charset="0"/>
                <a:ea typeface="Geneva" pitchFamily="-109" charset="0"/>
                <a:cs typeface="Arial" panose="020B0604020202020204" pitchFamily="34" charset="0"/>
              </a:rPr>
              <a:t>What is it:</a:t>
            </a:r>
          </a:p>
          <a:p>
            <a:pPr marL="171450" indent="-171450">
              <a:buFont typeface="Arial" panose="020B0604020202020204" pitchFamily="34" charset="0"/>
              <a:buChar char="•"/>
            </a:pPr>
            <a:r>
              <a:rPr lang="en-GB" sz="1200" b="0">
                <a:effectLst/>
                <a:latin typeface="Arial" panose="020B0604020202020204" pitchFamily="34" charset="0"/>
                <a:cs typeface="Arial" panose="020B0604020202020204" pitchFamily="34" charset="0"/>
              </a:rPr>
              <a:t>Cytisine is an alkaloid that can be extracted from parts of many plant species, most notably Laburnum seeds.</a:t>
            </a:r>
          </a:p>
          <a:p>
            <a:pPr marL="171450" indent="-171450">
              <a:buFont typeface="Arial" panose="020B0604020202020204" pitchFamily="34" charset="0"/>
              <a:buChar char="•"/>
            </a:pPr>
            <a:r>
              <a:rPr lang="en-GB" sz="1200" b="0">
                <a:effectLst/>
                <a:latin typeface="Arial" panose="020B0604020202020204" pitchFamily="34" charset="0"/>
                <a:cs typeface="Arial" panose="020B0604020202020204" pitchFamily="34" charset="0"/>
              </a:rPr>
              <a:t>There are several formulations of cytisine available in a range of countries, including much of Europe, New Zealand and Canada. </a:t>
            </a:r>
          </a:p>
          <a:p>
            <a:pPr marL="171450" indent="-171450">
              <a:buFont typeface="Arial" panose="020B0604020202020204" pitchFamily="34" charset="0"/>
              <a:buChar char="•"/>
            </a:pPr>
            <a:r>
              <a:rPr lang="en-GB" sz="1200" b="0">
                <a:effectLst/>
                <a:latin typeface="Arial" panose="020B0604020202020204" pitchFamily="34" charset="0"/>
                <a:cs typeface="Arial" panose="020B0604020202020204" pitchFamily="34" charset="0"/>
              </a:rPr>
              <a:t>Cytisine has been available as a smoking cessation medication in many countries in Central and Eastern Europe since the 1970s but until recently was not licensed for sale in the UK.</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b="0">
              <a:effectLst/>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b="0">
                <a:effectLst/>
                <a:latin typeface="Arial" panose="020B0604020202020204" pitchFamily="34" charset="0"/>
                <a:cs typeface="Arial" panose="020B0604020202020204" pitchFamily="34" charset="0"/>
              </a:rPr>
              <a:t>We would advise that patients access the form of cytisine approved by the MHRA and prescribed by a GP rather than online versions, the provenance and authenticity of which are not certain.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b="0">
              <a:effectLst/>
              <a:latin typeface="Arial" panose="020B060402020202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b="0">
                <a:effectLst/>
                <a:latin typeface="Arial" panose="020B0604020202020204" pitchFamily="34" charset="0"/>
                <a:cs typeface="Arial" panose="020B0604020202020204" pitchFamily="34" charset="0"/>
              </a:rPr>
              <a:t>Cytisine is a safe and effective treatment. On average cytisine increased smoking cessation rates by approximately 75%, compared with a placebo.</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b="0">
              <a:effectLst/>
              <a:latin typeface="+mn-lt"/>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a:effectLst/>
              <a:latin typeface="+mn-lt"/>
            </a:endParaRPr>
          </a:p>
          <a:p>
            <a:endParaRPr lang="en-GB" sz="1200" b="0" i="0" kern="1200">
              <a:solidFill>
                <a:schemeClr val="tx1"/>
              </a:solidFill>
              <a:effectLst/>
              <a:latin typeface="+mn-lt"/>
              <a:ea typeface="Geneva" pitchFamily="-109" charset="0"/>
              <a:cs typeface="Geneva" pitchFamily="-109" charset="0"/>
            </a:endParaRPr>
          </a:p>
          <a:p>
            <a:endParaRPr lang="en-GB" sz="1200" b="0" i="0" kern="1200">
              <a:solidFill>
                <a:schemeClr val="tx1"/>
              </a:solidFill>
              <a:effectLst/>
              <a:latin typeface="+mn-lt"/>
              <a:ea typeface="Geneva" pitchFamily="-109" charset="0"/>
            </a:endParaRPr>
          </a:p>
          <a:p>
            <a:endParaRPr lang="en-GB" sz="1200">
              <a:latin typeface="+mn-lt"/>
            </a:endParaRPr>
          </a:p>
          <a:p>
            <a:endParaRPr lang="en-GB" sz="1200" b="0" i="0" kern="1200">
              <a:solidFill>
                <a:schemeClr val="tx1"/>
              </a:solidFill>
              <a:effectLst/>
              <a:latin typeface="+mn-lt"/>
              <a:ea typeface="Geneva" pitchFamily="-109" charset="0"/>
              <a:cs typeface="Geneva" pitchFamily="-109" charset="0"/>
            </a:endParaRPr>
          </a:p>
          <a:p>
            <a:endParaRPr lang="en-CA" sz="1200" b="0" i="0" kern="1200">
              <a:solidFill>
                <a:schemeClr val="tx1"/>
              </a:solidFill>
              <a:effectLst/>
              <a:latin typeface="+mn-lt"/>
              <a:ea typeface="Geneva" pitchFamily="-109" charset="0"/>
              <a:cs typeface="Geneva" pitchFamily="-109" charset="0"/>
            </a:endParaRPr>
          </a:p>
        </p:txBody>
      </p:sp>
      <p:sp>
        <p:nvSpPr>
          <p:cNvPr id="4" name="Slide Number Placeholder 3">
            <a:extLst>
              <a:ext uri="{FF2B5EF4-FFF2-40B4-BE49-F238E27FC236}">
                <a16:creationId xmlns:a16="http://schemas.microsoft.com/office/drawing/2014/main" id="{3E28C210-3432-AAE2-DA82-1F70A430D8A8}"/>
              </a:ext>
            </a:extLst>
          </p:cNvPr>
          <p:cNvSpPr>
            <a:spLocks noGrp="1"/>
          </p:cNvSpPr>
          <p:nvPr>
            <p:ph type="sldNum" sz="quarter" idx="5"/>
          </p:nvPr>
        </p:nvSpPr>
        <p:spPr/>
        <p:txBody>
          <a:bodyPr/>
          <a:lstStyle/>
          <a:p>
            <a:pPr>
              <a:defRPr/>
            </a:pPr>
            <a:fld id="{242A2382-4541-B845-B6D5-E8B5A330E247}" type="slidenum">
              <a:rPr lang="en-US" smtClean="0"/>
              <a:pPr>
                <a:defRPr/>
              </a:pPr>
              <a:t>6</a:t>
            </a:fld>
            <a:endParaRPr lang="en-US"/>
          </a:p>
        </p:txBody>
      </p:sp>
    </p:spTree>
    <p:extLst>
      <p:ext uri="{BB962C8B-B14F-4D97-AF65-F5344CB8AC3E}">
        <p14:creationId xmlns:p14="http://schemas.microsoft.com/office/powerpoint/2010/main" val="1058524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CC111-3239-BE2E-EC94-EAAE64BCA7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B0F3C8-E577-C352-B4EF-8814613CA7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1245C4-6C9B-F28F-CD82-7EA99CE0A685}"/>
              </a:ext>
            </a:extLst>
          </p:cNvPr>
          <p:cNvSpPr>
            <a:spLocks noGrp="1"/>
          </p:cNvSpPr>
          <p:nvPr>
            <p:ph type="body" idx="1"/>
          </p:nvPr>
        </p:nvSpPr>
        <p:spPr/>
        <p:txBody>
          <a:bodyPr>
            <a:normAutofit fontScale="925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0" kern="1200">
                <a:solidFill>
                  <a:schemeClr val="tx1"/>
                </a:solidFill>
                <a:effectLst/>
                <a:latin typeface="Arial" panose="020B0604020202020204" pitchFamily="34" charset="0"/>
                <a:ea typeface="Geneva" pitchFamily="-109" charset="0"/>
                <a:cs typeface="Arial" panose="020B0604020202020204" pitchFamily="34" charset="0"/>
              </a:rPr>
              <a:t>Varenicline is generally well tolerated. </a:t>
            </a:r>
            <a:r>
              <a:rPr lang="en-GB" sz="1200">
                <a:latin typeface="Arial" panose="020B0604020202020204" pitchFamily="34" charset="0"/>
                <a:ea typeface="ＭＳ Ｐゴシック" charset="0"/>
                <a:cs typeface="Arial" panose="020B0604020202020204" pitchFamily="34" charset="0"/>
              </a:rPr>
              <a:t>Side effects generally resolves over time (first 2 weeks) and dose can be reduced if required</a:t>
            </a:r>
            <a:endParaRPr lang="en-CA" sz="1200" b="0" i="0" kern="1200">
              <a:solidFill>
                <a:schemeClr val="tx1"/>
              </a:solidFill>
              <a:effectLst/>
              <a:latin typeface="Arial" panose="020B0604020202020204" pitchFamily="34" charset="0"/>
              <a:ea typeface="Geneva" pitchFamily="-109" charset="0"/>
              <a:cs typeface="Arial" panose="020B0604020202020204" pitchFamily="34" charset="0"/>
            </a:endParaRPr>
          </a:p>
          <a:p>
            <a:endParaRPr lang="en-US" sz="1200" b="0" i="0" kern="1200">
              <a:solidFill>
                <a:schemeClr val="tx1"/>
              </a:solidFill>
              <a:effectLst/>
              <a:latin typeface="Arial" panose="020B0604020202020204" pitchFamily="34" charset="0"/>
              <a:ea typeface="Geneva" pitchFamily="-109" charset="0"/>
              <a:cs typeface="Arial" panose="020B0604020202020204" pitchFamily="34" charset="0"/>
            </a:endParaRPr>
          </a:p>
          <a:p>
            <a:r>
              <a:rPr lang="en-US" sz="1200" b="1"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Points to note:</a:t>
            </a:r>
            <a:endParaRPr lang="en-CA"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171450" lvl="0" indent="-171450">
              <a:buFont typeface="Arial" panose="020B0604020202020204" pitchFamily="34" charset="0"/>
              <a:buChar char="•"/>
            </a:pP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Nausea</a:t>
            </a:r>
            <a:r>
              <a:rPr lang="en-US" sz="1200" b="0" i="0" kern="1200" baseline="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 is the most common side effect reported. Nausea</a:t>
            </a: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 is reported in approximately 30% of people</a:t>
            </a:r>
            <a:r>
              <a:rPr lang="en-US" sz="1200" b="0" i="0" kern="1200" baseline="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 who use varenicline</a:t>
            </a: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 This nausea occurs because varenicline attaches to nicotinic receptors found in the gut.</a:t>
            </a:r>
            <a:endParaRPr lang="en-CA"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171450" lvl="0" indent="-171450">
              <a:buFont typeface="Arial" panose="020B0604020202020204" pitchFamily="34" charset="0"/>
              <a:buChar char="•"/>
            </a:pP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Most episodes of nausea begin in the first week of treatment and dissipate over the first 12 days of treatment. </a:t>
            </a:r>
            <a:endParaRPr lang="en-CA"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171450" lvl="0" indent="-171450">
              <a:buFont typeface="Arial" panose="020B0604020202020204" pitchFamily="34" charset="0"/>
              <a:buChar char="•"/>
            </a:pP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Nausea can be avoided by administering the drug together with food.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Likewise having the patient rest a little after taking the medication.</a:t>
            </a:r>
          </a:p>
          <a:p>
            <a:pPr marL="171450" lvl="0" indent="-171450">
              <a:buFont typeface="Arial" panose="020B0604020202020204" pitchFamily="34" charset="0"/>
              <a:buChar char="•"/>
            </a:pP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Dose reduction can also reduce the overall incidence of nausea. </a:t>
            </a:r>
            <a:endParaRPr lang="en-CA"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171450" lvl="0" indent="-171450">
              <a:buFont typeface="Arial" panose="020B0604020202020204" pitchFamily="34" charset="0"/>
              <a:buChar char="•"/>
            </a:pPr>
            <a:r>
              <a:rPr lang="en-US"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About 3% of patients will experience severe nausea and may need to discontinue the medication. </a:t>
            </a:r>
            <a:endParaRPr lang="en-CA" sz="1200" b="0" i="0" kern="120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a:solidFill>
                <a:schemeClr val="tx1"/>
              </a:solidFill>
              <a:effectLst/>
              <a:latin typeface="Arial" panose="020B0604020202020204" pitchFamily="34" charset="0"/>
              <a:ea typeface="Geneva" pitchFamily="-109" charset="0"/>
              <a:cs typeface="Arial" panose="020B0604020202020204"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a:solidFill>
                  <a:schemeClr val="tx1"/>
                </a:solidFill>
                <a:effectLst/>
                <a:latin typeface="Arial" panose="020B0604020202020204" pitchFamily="34" charset="0"/>
                <a:ea typeface="Geneva" pitchFamily="-109" charset="0"/>
                <a:cs typeface="Arial" panose="020B0604020202020204" pitchFamily="34" charset="0"/>
              </a:rPr>
              <a:t>Insomnia is another commonly reported adverse effect associated with varenicline in clinical trials. In general, insomnia occurred during the first four weeks of treatment with varenicline and became less common as treatment continued.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kern="1200">
              <a:solidFill>
                <a:schemeClr val="tx1"/>
              </a:solidFill>
              <a:effectLst/>
              <a:latin typeface="Arial" panose="020B0604020202020204" pitchFamily="34" charset="0"/>
              <a:ea typeface="Geneva" pitchFamily="-109"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b="1">
                <a:solidFill>
                  <a:schemeClr val="accent6"/>
                </a:solidFill>
                <a:latin typeface="Arial" panose="020B0604020202020204" pitchFamily="34" charset="0"/>
                <a:ea typeface="ＭＳ Ｐゴシック" charset="0"/>
                <a:cs typeface="Arial" panose="020B0604020202020204" pitchFamily="34" charset="0"/>
              </a:rPr>
              <a:t>NOT suicidal ideation or cardiac events</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a:solidFill>
                  <a:schemeClr val="tx1"/>
                </a:solidFill>
                <a:effectLst/>
                <a:latin typeface="Arial" panose="020B0604020202020204" pitchFamily="34" charset="0"/>
                <a:ea typeface="Geneva" pitchFamily="-109" charset="0"/>
                <a:cs typeface="Arial" panose="020B0604020202020204" pitchFamily="34" charset="0"/>
              </a:rPr>
              <a:t> </a:t>
            </a:r>
            <a:endParaRPr lang="en-CA" sz="1200" b="0" i="0" kern="1200">
              <a:solidFill>
                <a:schemeClr val="tx1"/>
              </a:solidFill>
              <a:effectLst/>
              <a:latin typeface="Arial" panose="020B0604020202020204" pitchFamily="34" charset="0"/>
              <a:ea typeface="Geneva" pitchFamily="-109" charset="0"/>
              <a:cs typeface="Arial" panose="020B0604020202020204" pitchFamily="34" charset="0"/>
            </a:endParaRPr>
          </a:p>
          <a:p>
            <a:endParaRPr lang="en-US">
              <a:latin typeface="Calibri" charset="0"/>
            </a:endParaRPr>
          </a:p>
        </p:txBody>
      </p:sp>
      <p:sp>
        <p:nvSpPr>
          <p:cNvPr id="4" name="Slide Number Placeholder 3">
            <a:extLst>
              <a:ext uri="{FF2B5EF4-FFF2-40B4-BE49-F238E27FC236}">
                <a16:creationId xmlns:a16="http://schemas.microsoft.com/office/drawing/2014/main" id="{2CEDA312-77A9-4009-9E5C-A3FB6444961B}"/>
              </a:ext>
            </a:extLst>
          </p:cNvPr>
          <p:cNvSpPr>
            <a:spLocks noGrp="1"/>
          </p:cNvSpPr>
          <p:nvPr>
            <p:ph type="sldNum" sz="quarter" idx="5"/>
          </p:nvPr>
        </p:nvSpPr>
        <p:spPr/>
        <p:txBody>
          <a:bodyPr/>
          <a:lstStyle/>
          <a:p>
            <a:pPr>
              <a:defRPr/>
            </a:pPr>
            <a:fld id="{242A2382-4541-B845-B6D5-E8B5A330E247}" type="slidenum">
              <a:rPr lang="en-US" smtClean="0"/>
              <a:pPr>
                <a:defRPr/>
              </a:pPr>
              <a:t>7</a:t>
            </a:fld>
            <a:endParaRPr lang="en-US"/>
          </a:p>
        </p:txBody>
      </p:sp>
    </p:spTree>
    <p:extLst>
      <p:ext uri="{BB962C8B-B14F-4D97-AF65-F5344CB8AC3E}">
        <p14:creationId xmlns:p14="http://schemas.microsoft.com/office/powerpoint/2010/main" val="24715478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858BE3-C556-C086-6EB8-38DDE90951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09491A-8463-769E-C316-6E441CF2E6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357266-2E74-68B4-0EB6-1D8FB1B417D7}"/>
              </a:ext>
            </a:extLst>
          </p:cNvPr>
          <p:cNvSpPr>
            <a:spLocks noGrp="1"/>
          </p:cNvSpPr>
          <p:nvPr>
            <p:ph type="body" idx="1"/>
          </p:nvPr>
        </p:nvSpPr>
        <p:spPr/>
        <p:txBody>
          <a:bodyPr/>
          <a:lstStyle/>
          <a:p>
            <a:r>
              <a:rPr lang="en-US">
                <a:latin typeface="Arial" panose="020B0604020202020204" pitchFamily="34" charset="0"/>
                <a:cs typeface="Arial" panose="020B0604020202020204" pitchFamily="34" charset="0"/>
              </a:rPr>
              <a:t>Trainer’s should make the point that the eagles study included stable community pts with severe MH illness</a:t>
            </a:r>
          </a:p>
        </p:txBody>
      </p:sp>
      <p:sp>
        <p:nvSpPr>
          <p:cNvPr id="4" name="Slide Number Placeholder 3">
            <a:extLst>
              <a:ext uri="{FF2B5EF4-FFF2-40B4-BE49-F238E27FC236}">
                <a16:creationId xmlns:a16="http://schemas.microsoft.com/office/drawing/2014/main" id="{C492CF02-C75F-73A4-0EEC-4256672894E8}"/>
              </a:ext>
            </a:extLst>
          </p:cNvPr>
          <p:cNvSpPr>
            <a:spLocks noGrp="1"/>
          </p:cNvSpPr>
          <p:nvPr>
            <p:ph type="sldNum" sz="quarter" idx="5"/>
          </p:nvPr>
        </p:nvSpPr>
        <p:spPr/>
        <p:txBody>
          <a:bodyPr/>
          <a:lstStyle/>
          <a:p>
            <a:pPr>
              <a:defRPr/>
            </a:pPr>
            <a:fld id="{242A2382-4541-B845-B6D5-E8B5A330E247}" type="slidenum">
              <a:rPr lang="en-US" smtClean="0"/>
              <a:pPr>
                <a:defRPr/>
              </a:pPr>
              <a:t>8</a:t>
            </a:fld>
            <a:endParaRPr lang="en-US"/>
          </a:p>
        </p:txBody>
      </p:sp>
    </p:spTree>
    <p:extLst>
      <p:ext uri="{BB962C8B-B14F-4D97-AF65-F5344CB8AC3E}">
        <p14:creationId xmlns:p14="http://schemas.microsoft.com/office/powerpoint/2010/main" val="2297697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F12091-B571-AE93-FFDF-4B72646F48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BF9419-70E8-75F6-17DF-8E0271ADC7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0946B2-FE22-9826-C179-89A23F2FEA31}"/>
              </a:ext>
            </a:extLst>
          </p:cNvPr>
          <p:cNvSpPr>
            <a:spLocks noGrp="1"/>
          </p:cNvSpPr>
          <p:nvPr>
            <p:ph type="body" idx="1"/>
          </p:nvPr>
        </p:nvSpPr>
        <p:spPr/>
        <p:txBody>
          <a:bodyPr>
            <a:normAutofit fontScale="85000" lnSpcReduction="20000"/>
          </a:bodyPr>
          <a:lstStyle/>
          <a:p>
            <a:pPr marL="171450" lvl="0" indent="-171450" algn="just">
              <a:lnSpc>
                <a:spcPct val="115000"/>
              </a:lnSpc>
              <a:spcAft>
                <a:spcPts val="1000"/>
              </a:spcAft>
              <a:buFont typeface="Arial" panose="020B0604020202020204" pitchFamily="34" charset="0"/>
              <a:buChar char="•"/>
            </a:pPr>
            <a:r>
              <a:rPr lang="en-GB" sz="1200">
                <a:effectLst/>
                <a:latin typeface="Arial" panose="020B0604020202020204" pitchFamily="34" charset="0"/>
                <a:ea typeface="Calibri" panose="020F0502020204030204" pitchFamily="34" charset="0"/>
                <a:cs typeface="Arial" panose="020B0604020202020204" pitchFamily="34" charset="0"/>
              </a:rPr>
              <a:t>Cytisine can be added to all other treatments, such as NRT or nicotine vape</a:t>
            </a:r>
          </a:p>
          <a:p>
            <a:pPr marL="171450" lvl="0" indent="-171450">
              <a:lnSpc>
                <a:spcPct val="115000"/>
              </a:lnSpc>
              <a:spcAft>
                <a:spcPts val="1000"/>
              </a:spcAft>
              <a:buFont typeface="Arial" panose="020B0604020202020204" pitchFamily="34" charset="0"/>
              <a:buChar char="•"/>
            </a:pPr>
            <a:r>
              <a:rPr lang="en-GB" sz="1200">
                <a:effectLst/>
                <a:latin typeface="Arial" panose="020B0604020202020204" pitchFamily="34" charset="0"/>
                <a:ea typeface="Calibri" panose="020F0502020204030204" pitchFamily="34" charset="0"/>
                <a:cs typeface="Arial" panose="020B0604020202020204" pitchFamily="34" charset="0"/>
              </a:rPr>
              <a:t>Cytisine is more likely to be successful alongside behaviour change support provided by a TDA during and after hospital admission</a:t>
            </a:r>
          </a:p>
          <a:p>
            <a:pPr marL="171450" marR="0" lvl="0" indent="-171450" algn="l" defTabSz="457200" rtl="0" eaLnBrk="0" fontAlgn="base" latinLnBrk="0" hangingPunct="0">
              <a:lnSpc>
                <a:spcPct val="115000"/>
              </a:lnSpc>
              <a:spcBef>
                <a:spcPct val="30000"/>
              </a:spcBef>
              <a:spcAft>
                <a:spcPts val="1000"/>
              </a:spcAft>
              <a:buClrTx/>
              <a:buSzTx/>
              <a:buFont typeface="Arial" panose="020B0604020202020204" pitchFamily="34" charset="0"/>
              <a:buChar char="•"/>
              <a:tabLst/>
              <a:defRPr/>
            </a:pPr>
            <a:r>
              <a:rPr lang="en-GB">
                <a:latin typeface="Arial" panose="020B0604020202020204" pitchFamily="34" charset="0"/>
                <a:cs typeface="Arial" panose="020B0604020202020204" pitchFamily="34" charset="0"/>
              </a:rPr>
              <a:t>It is the least costly tobacco aid – it costs £160 for a full course of treatment</a:t>
            </a:r>
          </a:p>
          <a:p>
            <a:endParaRPr lang="en-US" sz="1200" b="1" baseline="0">
              <a:solidFill>
                <a:schemeClr val="tx1"/>
              </a:solidFill>
              <a:latin typeface="Arial" panose="020B0604020202020204" pitchFamily="34" charset="0"/>
              <a:cs typeface="Arial" panose="020B0604020202020204" pitchFamily="34" charset="0"/>
            </a:endParaRPr>
          </a:p>
          <a:p>
            <a:r>
              <a:rPr lang="en-US" sz="1200" b="1" baseline="0">
                <a:solidFill>
                  <a:schemeClr val="tx1"/>
                </a:solidFill>
                <a:latin typeface="Arial" panose="020B0604020202020204" pitchFamily="34" charset="0"/>
                <a:cs typeface="Arial" panose="020B0604020202020204" pitchFamily="34" charset="0"/>
              </a:rPr>
              <a:t>How it works:</a:t>
            </a: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It works in a similar way to varenicline (Champix), reducing urges to smoke by attaching to some of the same neuronal receptors in the brain that nicotine does.</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GB" sz="1200">
              <a:solidFill>
                <a:schemeClr val="tx1"/>
              </a:solidFill>
              <a:latin typeface="Arial" panose="020B0604020202020204" pitchFamily="34" charset="0"/>
              <a:ea typeface="ＭＳ Ｐゴシック" charset="0"/>
              <a:cs typeface="Arial" panose="020B0604020202020204" pitchFamily="34" charset="0"/>
            </a:endParaRPr>
          </a:p>
          <a:p>
            <a:pPr eaLnBrk="1" hangingPunct="1">
              <a:lnSpc>
                <a:spcPct val="90000"/>
              </a:lnSpc>
              <a:buFont typeface="Wingdings" charset="0"/>
              <a:buNone/>
            </a:pPr>
            <a:r>
              <a:rPr lang="en-GB" sz="1200" b="1">
                <a:solidFill>
                  <a:schemeClr val="tx1"/>
                </a:solidFill>
                <a:latin typeface="Arial" panose="020B0604020202020204" pitchFamily="34" charset="0"/>
                <a:ea typeface="ＭＳ Ｐゴシック"/>
                <a:cs typeface="Arial" panose="020B0604020202020204" pitchFamily="34" charset="0"/>
              </a:rPr>
              <a:t>How it is used</a:t>
            </a:r>
          </a:p>
          <a:p>
            <a:pPr marL="171450" indent="-171450">
              <a:buFont typeface="Arial" panose="020B0604020202020204" pitchFamily="34" charset="0"/>
              <a:buChar char="•"/>
            </a:pPr>
            <a:r>
              <a:rPr lang="en-GB" sz="1200">
                <a:effectLst/>
                <a:latin typeface="Arial" panose="020B0604020202020204" pitchFamily="34" charset="0"/>
                <a:cs typeface="Arial" panose="020B0604020202020204" pitchFamily="34" charset="0"/>
              </a:rPr>
              <a:t>Cytisine is swallowed as a tablet or capsule.</a:t>
            </a:r>
            <a:r>
              <a:rPr lang="en-GB" sz="1200">
                <a:latin typeface="Arial" panose="020B0604020202020204" pitchFamily="34" charset="0"/>
                <a:cs typeface="Arial" panose="020B0604020202020204" pitchFamily="34" charset="0"/>
              </a:rPr>
              <a:t> </a:t>
            </a:r>
            <a:endParaRPr lang="en-GB" sz="1200">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GB" sz="1200" b="1">
                <a:effectLst/>
                <a:latin typeface="Arial" panose="020B0604020202020204" pitchFamily="34" charset="0"/>
                <a:cs typeface="Arial" panose="020B0604020202020204" pitchFamily="34" charset="0"/>
              </a:rPr>
              <a:t>The standard course of treatment is 25 days</a:t>
            </a:r>
            <a:r>
              <a:rPr lang="en-GB" sz="1200">
                <a:effectLst/>
                <a:latin typeface="Arial" panose="020B0604020202020204" pitchFamily="34" charset="0"/>
                <a:cs typeface="Arial" panose="020B0604020202020204" pitchFamily="34" charset="0"/>
              </a:rPr>
              <a:t>.</a:t>
            </a:r>
            <a:r>
              <a:rPr lang="en-GB" sz="1200">
                <a:latin typeface="Arial" panose="020B0604020202020204" pitchFamily="34" charset="0"/>
                <a:cs typeface="Arial" panose="020B0604020202020204" pitchFamily="34" charset="0"/>
              </a:rPr>
              <a:t> </a:t>
            </a:r>
            <a:endParaRPr lang="en-GB" sz="1200">
              <a:solidFill>
                <a:schemeClr val="tx1"/>
              </a:solidFill>
              <a:effectLst/>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CA">
                <a:solidFill>
                  <a:srgbClr val="000000"/>
                </a:solidFill>
                <a:effectLst/>
                <a:latin typeface="Arial" panose="020B0604020202020204" pitchFamily="34" charset="0"/>
                <a:cs typeface="Arial" panose="020B0604020202020204" pitchFamily="34" charset="0"/>
              </a:rPr>
              <a:t>Typically, patients who use cytisine are advised to continue with their usual smoking pattern for the first 5 days of treatment. Since this is not possible in the smokefree hospital setting it is recommended that patients use NRT during the first five days of treatment whilst the cytisine is reaching full therapeutic level. </a:t>
            </a:r>
            <a:endParaRPr lang="en-GB" sz="1200">
              <a:effectLst/>
              <a:latin typeface="Arial" panose="020B0604020202020204" pitchFamily="34" charset="0"/>
              <a:ea typeface="Geneva" panose="020B0503030404040204"/>
              <a:cs typeface="Arial" panose="020B0604020202020204" pitchFamily="34" charset="0"/>
            </a:endParaRPr>
          </a:p>
          <a:p>
            <a:pPr marL="285750" marR="0" lvl="0" indent="-285750" algn="l" defTabSz="457200">
              <a:lnSpc>
                <a:spcPct val="100000"/>
              </a:lnSpc>
              <a:spcBef>
                <a:spcPct val="30000"/>
              </a:spcBef>
              <a:spcAft>
                <a:spcPct val="0"/>
              </a:spcAft>
              <a:buClrTx/>
              <a:buSzTx/>
              <a:buFont typeface="Arial" panose="020B0604020202020204" pitchFamily="34" charset="0"/>
              <a:buChar char="•"/>
              <a:tabLst/>
              <a:defRPr/>
            </a:pPr>
            <a:endParaRPr lang="en-GB" sz="1200" b="1">
              <a:latin typeface="Arial" panose="020B0604020202020204" pitchFamily="34" charset="0"/>
              <a:ea typeface="ＭＳ Ｐゴシック" charset="0"/>
              <a:cs typeface="Arial" panose="020B0604020202020204" pitchFamily="34" charset="0"/>
            </a:endParaRPr>
          </a:p>
          <a:p>
            <a:pPr marL="171450" indent="-171450">
              <a:buFont typeface="Arial" panose="020B0604020202020204" pitchFamily="34" charset="0"/>
              <a:buChar char="•"/>
            </a:pPr>
            <a:r>
              <a:rPr lang="en-GB" sz="1200" b="1">
                <a:latin typeface="Arial" panose="020B0604020202020204" pitchFamily="34" charset="0"/>
                <a:cs typeface="Arial" panose="020B0604020202020204" pitchFamily="34" charset="0"/>
              </a:rPr>
              <a:t>Smoking should not be continued during treatment as this may make bad reactions worse.</a:t>
            </a:r>
            <a:endParaRPr lang="en-GB" sz="1200" b="1" baseline="0">
              <a:latin typeface="Arial" panose="020B0604020202020204" pitchFamily="34" charset="0"/>
              <a:cs typeface="Arial" panose="020B0604020202020204" pitchFamily="34" charset="0"/>
            </a:endParaRPr>
          </a:p>
          <a:p>
            <a:endParaRPr lang="en-US" sz="1200" baseline="0">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There is not an evidence base (research examining cytisine use in people with SMI) for this medication in mental health patients, but you would expect to see similar efficacy as varenicline given its similar mechanism of action. However, adherence may be a challenge for some patients because of the dosing regime.</a:t>
            </a:r>
          </a:p>
          <a:p>
            <a:endParaRPr lang="en-US" sz="120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06C2BBF8-E97A-240F-3B18-8721DA0D926C}"/>
              </a:ext>
            </a:extLst>
          </p:cNvPr>
          <p:cNvSpPr>
            <a:spLocks noGrp="1"/>
          </p:cNvSpPr>
          <p:nvPr>
            <p:ph type="sldNum" sz="quarter" idx="5"/>
          </p:nvPr>
        </p:nvSpPr>
        <p:spPr/>
        <p:txBody>
          <a:bodyPr/>
          <a:lstStyle/>
          <a:p>
            <a:pPr>
              <a:defRPr/>
            </a:pPr>
            <a:fld id="{242A2382-4541-B845-B6D5-E8B5A330E247}" type="slidenum">
              <a:rPr lang="en-US" smtClean="0"/>
              <a:pPr>
                <a:defRPr/>
              </a:pPr>
              <a:t>9</a:t>
            </a:fld>
            <a:endParaRPr lang="en-US"/>
          </a:p>
        </p:txBody>
      </p:sp>
    </p:spTree>
    <p:extLst>
      <p:ext uri="{BB962C8B-B14F-4D97-AF65-F5344CB8AC3E}">
        <p14:creationId xmlns:p14="http://schemas.microsoft.com/office/powerpoint/2010/main" val="33838159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189682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2234850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42555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a:t>NHSE Inpatient Training – Needs assessment and scoping</a:t>
            </a:r>
            <a:endParaRPr lang="en-US"/>
          </a:p>
        </p:txBody>
      </p:sp>
    </p:spTree>
    <p:extLst>
      <p:ext uri="{BB962C8B-B14F-4D97-AF65-F5344CB8AC3E}">
        <p14:creationId xmlns:p14="http://schemas.microsoft.com/office/powerpoint/2010/main" val="600603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9BF0720-F72B-8B46-A819-48D30C8A2406}" type="slidenum">
              <a:rPr lang="en-US" altLang="en-US"/>
              <a:pPr>
                <a:defRPr/>
              </a:pPr>
              <a:t>‹#›</a:t>
            </a:fld>
            <a:endParaRPr lang="en-US" altLang="en-US"/>
          </a:p>
        </p:txBody>
      </p:sp>
    </p:spTree>
    <p:extLst>
      <p:ext uri="{BB962C8B-B14F-4D97-AF65-F5344CB8AC3E}">
        <p14:creationId xmlns:p14="http://schemas.microsoft.com/office/powerpoint/2010/main" val="1800626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3073833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243553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green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chemeClr val="accent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128478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1240560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1755080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extLst>
      <p:ext uri="{BB962C8B-B14F-4D97-AF65-F5344CB8AC3E}">
        <p14:creationId xmlns:p14="http://schemas.microsoft.com/office/powerpoint/2010/main" val="3452306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435416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9980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756965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 bg1="lt1" tx1="dk1" bg2="lt2" tx2="dk2" accent1="accent1" accent2="accent2" accent3="accent3" accent4="accent4" accent5="accent5" accent6="accent6" hlink="hlink" folHlink="folHlink"/>
  <p:sldLayoutIdLst>
    <p:sldLayoutId id="2147483662" r:id="rId1"/>
    <p:sldLayoutId id="2147483650" r:id="rId2"/>
    <p:sldLayoutId id="2147483658" r:id="rId3"/>
    <p:sldLayoutId id="2147483652" r:id="rId4"/>
    <p:sldLayoutId id="2147483671" r:id="rId5"/>
    <p:sldLayoutId id="2147483657" r:id="rId6"/>
    <p:sldLayoutId id="2147483656" r:id="rId7"/>
    <p:sldLayoutId id="2147483665" r:id="rId8"/>
    <p:sldLayoutId id="2147483659" r:id="rId9"/>
    <p:sldLayoutId id="2147483670" r:id="rId10"/>
    <p:sldLayoutId id="2147483672" r:id="rId11"/>
    <p:sldLayoutId id="2147483673" r:id="rId12"/>
    <p:sldLayoutId id="2147483674" r:id="rId13"/>
    <p:sldLayoutId id="2147483688" r:id="rId14"/>
    <p:sldLayoutId id="2147483693" r:id="rId15"/>
    <p:sldLayoutId id="2147483695" r:id="rId16"/>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746232742"/>
      </p:ext>
    </p:extLst>
  </p:cSld>
  <p:clrMap bg1="lt1" tx1="dk1" bg2="lt2" tx2="dk2" accent1="accent1" accent2="accent2" accent3="accent3" accent4="accent4" accent5="accent5" accent6="accent6" hlink="hlink" folHlink="folHlink"/>
  <p:sldLayoutIdLst>
    <p:sldLayoutId id="2147483697"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2282877938"/>
      </p:ext>
    </p:extLst>
  </p:cSld>
  <p:clrMap bg1="lt1" tx1="dk1" bg2="lt2" tx2="dk2" accent1="accent1" accent2="accent2" accent3="accent3" accent4="accent4" accent5="accent5" accent6="accent6" hlink="hlink" folHlink="folHlink"/>
  <p:sldLayoutIdLst>
    <p:sldLayoutId id="2147483699"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4EECA8-4DFB-52B5-D090-A6C09963139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33D8177-68F1-C4AF-0FFD-3B15805BCA8B}"/>
              </a:ext>
            </a:extLst>
          </p:cNvPr>
          <p:cNvSpPr txBox="1"/>
          <p:nvPr/>
        </p:nvSpPr>
        <p:spPr bwMode="auto">
          <a:xfrm>
            <a:off x="773158" y="1309024"/>
            <a:ext cx="7597685" cy="4045403"/>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ts val="4000"/>
              </a:lnSpc>
              <a:spcBef>
                <a:spcPts val="0"/>
              </a:spcBef>
              <a:spcAft>
                <a:spcPts val="0"/>
              </a:spcAft>
              <a:buClr>
                <a:srgbClr val="C10C21"/>
              </a:buClr>
            </a:pPr>
            <a:r>
              <a:rPr lang="en-US" sz="2800" b="1" dirty="0">
                <a:solidFill>
                  <a:schemeClr val="bg1"/>
                </a:solidFill>
                <a:effectLst>
                  <a:outerShdw blurRad="254000" dist="63500" dir="5400000" algn="ctr" rotWithShape="0">
                    <a:srgbClr val="000000">
                      <a:alpha val="25000"/>
                    </a:srgbClr>
                  </a:outerShdw>
                </a:effectLst>
                <a:latin typeface="+mn-lt"/>
                <a:cs typeface="Segoe UI"/>
              </a:rPr>
              <a:t>Nicotine analogues</a:t>
            </a:r>
          </a:p>
          <a:p>
            <a:pPr algn="ctr">
              <a:lnSpc>
                <a:spcPts val="4000"/>
              </a:lnSpc>
              <a:spcBef>
                <a:spcPts val="0"/>
              </a:spcBef>
              <a:spcAft>
                <a:spcPts val="0"/>
              </a:spcAft>
              <a:buClr>
                <a:srgbClr val="C10C21"/>
              </a:buClr>
            </a:pPr>
            <a:r>
              <a:rPr lang="en-US" sz="2800" b="1" dirty="0">
                <a:solidFill>
                  <a:schemeClr val="bg1"/>
                </a:solidFill>
                <a:effectLst>
                  <a:outerShdw blurRad="254000" dist="63500" dir="5400000" algn="ctr" rotWithShape="0">
                    <a:srgbClr val="000000">
                      <a:alpha val="25000"/>
                    </a:srgbClr>
                  </a:outerShdw>
                </a:effectLst>
                <a:latin typeface="+mn-lt"/>
                <a:cs typeface="Segoe UI"/>
              </a:rPr>
              <a:t>(varenicline, cytisine)</a:t>
            </a:r>
          </a:p>
        </p:txBody>
      </p:sp>
    </p:spTree>
    <p:extLst>
      <p:ext uri="{BB962C8B-B14F-4D97-AF65-F5344CB8AC3E}">
        <p14:creationId xmlns:p14="http://schemas.microsoft.com/office/powerpoint/2010/main" val="387875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69475-E6EE-E503-3DBE-4DF9380C3B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60C216-6DCE-BD7D-225D-C92EA0E578BC}"/>
              </a:ext>
            </a:extLst>
          </p:cNvPr>
          <p:cNvSpPr>
            <a:spLocks noGrp="1"/>
          </p:cNvSpPr>
          <p:nvPr>
            <p:ph type="title"/>
          </p:nvPr>
        </p:nvSpPr>
        <p:spPr>
          <a:xfrm>
            <a:off x="571500" y="152400"/>
            <a:ext cx="7962900" cy="1066800"/>
          </a:xfrm>
        </p:spPr>
        <p:txBody>
          <a:bodyPr vert="horz" wrap="square" lIns="91440" tIns="45720" rIns="91440" bIns="45720" numCol="1" anchor="ctr" anchorCtr="0" compatLnSpc="1">
            <a:prstTxWarp prst="textNoShape">
              <a:avLst/>
            </a:prstTxWarp>
            <a:normAutofit/>
          </a:bodyPr>
          <a:lstStyle/>
          <a:p>
            <a:r>
              <a:rPr lang="en-US"/>
              <a:t>Cytisine: dosing schedule</a:t>
            </a:r>
          </a:p>
        </p:txBody>
      </p:sp>
      <p:pic>
        <p:nvPicPr>
          <p:cNvPr id="4" name="Picture 3">
            <a:extLst>
              <a:ext uri="{FF2B5EF4-FFF2-40B4-BE49-F238E27FC236}">
                <a16:creationId xmlns:a16="http://schemas.microsoft.com/office/drawing/2014/main" id="{E1A1B991-13CD-7DB8-6EA2-5989FE99B8AB}"/>
              </a:ext>
            </a:extLst>
          </p:cNvPr>
          <p:cNvPicPr>
            <a:picLocks noChangeAspect="1"/>
          </p:cNvPicPr>
          <p:nvPr/>
        </p:nvPicPr>
        <p:blipFill rotWithShape="1">
          <a:blip r:embed="rId3"/>
          <a:srcRect t="86" b="86"/>
          <a:stretch/>
        </p:blipFill>
        <p:spPr>
          <a:xfrm>
            <a:off x="0" y="2678099"/>
            <a:ext cx="9144000" cy="2263806"/>
          </a:xfrm>
          <a:prstGeom prst="rect">
            <a:avLst/>
          </a:prstGeom>
          <a:ln>
            <a:noFill/>
          </a:ln>
        </p:spPr>
      </p:pic>
      <p:sp>
        <p:nvSpPr>
          <p:cNvPr id="5" name="Footer Placeholder 3">
            <a:extLst>
              <a:ext uri="{FF2B5EF4-FFF2-40B4-BE49-F238E27FC236}">
                <a16:creationId xmlns:a16="http://schemas.microsoft.com/office/drawing/2014/main" id="{C6197452-A04F-A3C3-807E-6F5B03CE50B8}"/>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820638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5CEE0-F499-48AF-1B00-5309D19A54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12C89E-7860-1D91-BD7A-77A5AB80FA8A}"/>
              </a:ext>
            </a:extLst>
          </p:cNvPr>
          <p:cNvSpPr>
            <a:spLocks noGrp="1"/>
          </p:cNvSpPr>
          <p:nvPr>
            <p:ph type="title"/>
          </p:nvPr>
        </p:nvSpPr>
        <p:spPr>
          <a:xfrm>
            <a:off x="571500" y="152400"/>
            <a:ext cx="7962900" cy="1066800"/>
          </a:xfrm>
        </p:spPr>
        <p:txBody>
          <a:bodyPr vert="horz" wrap="square" lIns="91440" tIns="45720" rIns="91440" bIns="45720" numCol="1" anchor="ctr" anchorCtr="0" compatLnSpc="1">
            <a:prstTxWarp prst="textNoShape">
              <a:avLst/>
            </a:prstTxWarp>
            <a:normAutofit/>
          </a:bodyPr>
          <a:lstStyle/>
          <a:p>
            <a:r>
              <a:rPr lang="en-US"/>
              <a:t>Cytisine: contraindications </a:t>
            </a:r>
          </a:p>
        </p:txBody>
      </p:sp>
      <p:sp>
        <p:nvSpPr>
          <p:cNvPr id="11" name="Text Placeholder 3">
            <a:extLst>
              <a:ext uri="{FF2B5EF4-FFF2-40B4-BE49-F238E27FC236}">
                <a16:creationId xmlns:a16="http://schemas.microsoft.com/office/drawing/2014/main" id="{DCBCD81F-FB0D-719B-A472-28254C68407A}"/>
              </a:ext>
            </a:extLst>
          </p:cNvPr>
          <p:cNvSpPr txBox="1">
            <a:spLocks/>
          </p:cNvSpPr>
          <p:nvPr/>
        </p:nvSpPr>
        <p:spPr bwMode="auto">
          <a:xfrm>
            <a:off x="571500" y="1773749"/>
            <a:ext cx="37719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b="1">
                <a:solidFill>
                  <a:srgbClr val="0072CF"/>
                </a:solidFill>
                <a:latin typeface="+mn-lt"/>
              </a:rPr>
              <a:t>Contraindications</a:t>
            </a:r>
            <a:r>
              <a:rPr lang="en-US" b="1">
                <a:solidFill>
                  <a:schemeClr val="accent1"/>
                </a:solidFill>
                <a:latin typeface="+mn-lt"/>
              </a:rPr>
              <a:t> </a:t>
            </a:r>
          </a:p>
          <a:p>
            <a:pPr marL="287655" indent="-288290">
              <a:buClr>
                <a:schemeClr val="accent3"/>
              </a:buClr>
            </a:pPr>
            <a:r>
              <a:rPr lang="en-US">
                <a:latin typeface="+mn-lt"/>
              </a:rPr>
              <a:t>Allergy to cytisine or excipients</a:t>
            </a:r>
          </a:p>
          <a:p>
            <a:pPr marL="287655" indent="-288290">
              <a:buClr>
                <a:schemeClr val="accent3"/>
              </a:buClr>
            </a:pPr>
            <a:r>
              <a:rPr lang="en-US">
                <a:latin typeface="+mn-lt"/>
              </a:rPr>
              <a:t>Over 65 years of age</a:t>
            </a:r>
          </a:p>
          <a:p>
            <a:pPr marL="287655" indent="-288290">
              <a:buClr>
                <a:schemeClr val="accent3"/>
              </a:buClr>
            </a:pPr>
            <a:r>
              <a:rPr lang="en-US">
                <a:latin typeface="+mn-lt"/>
              </a:rPr>
              <a:t>People under 18</a:t>
            </a:r>
          </a:p>
          <a:p>
            <a:pPr marL="287655" indent="-288290">
              <a:buClr>
                <a:schemeClr val="accent3"/>
              </a:buClr>
            </a:pPr>
            <a:r>
              <a:rPr lang="en-US">
                <a:latin typeface="+mn-lt"/>
              </a:rPr>
              <a:t>Pregnancy/breastfeeding</a:t>
            </a:r>
          </a:p>
          <a:p>
            <a:pPr marL="287655" indent="-288290">
              <a:buClr>
                <a:schemeClr val="accent3"/>
              </a:buClr>
            </a:pPr>
            <a:r>
              <a:rPr lang="en-US">
                <a:latin typeface="+mn-lt"/>
              </a:rPr>
              <a:t>Kidney or liver impairment</a:t>
            </a:r>
          </a:p>
          <a:p>
            <a:pPr marL="287655" indent="-288290">
              <a:buClr>
                <a:schemeClr val="accent3"/>
              </a:buClr>
            </a:pPr>
            <a:r>
              <a:rPr lang="en-US">
                <a:latin typeface="+mn-lt"/>
              </a:rPr>
              <a:t>Unstable angina, recent heart attack, cardiac arrhythmias</a:t>
            </a:r>
          </a:p>
          <a:p>
            <a:pPr marL="287655" indent="-288290">
              <a:buClr>
                <a:schemeClr val="accent3"/>
              </a:buClr>
            </a:pPr>
            <a:r>
              <a:rPr lang="en-US">
                <a:latin typeface="+mn-lt"/>
              </a:rPr>
              <a:t>Recent stroke</a:t>
            </a:r>
          </a:p>
          <a:p>
            <a:pPr marL="287655" indent="-288290"/>
            <a:endParaRPr lang="en-US"/>
          </a:p>
        </p:txBody>
      </p:sp>
      <p:pic>
        <p:nvPicPr>
          <p:cNvPr id="5" name="Picture 4" descr="A white box with blue text and a white pill&#10;&#10;Description automatically generated">
            <a:extLst>
              <a:ext uri="{FF2B5EF4-FFF2-40B4-BE49-F238E27FC236}">
                <a16:creationId xmlns:a16="http://schemas.microsoft.com/office/drawing/2014/main" id="{FF003615-3B47-704F-C072-EC70F3264CA9}"/>
              </a:ext>
            </a:extLst>
          </p:cNvPr>
          <p:cNvPicPr>
            <a:picLocks noChangeAspect="1"/>
          </p:cNvPicPr>
          <p:nvPr/>
        </p:nvPicPr>
        <p:blipFill>
          <a:blip r:embed="rId3"/>
          <a:stretch>
            <a:fillRect/>
          </a:stretch>
        </p:blipFill>
        <p:spPr>
          <a:xfrm>
            <a:off x="5508053" y="2029072"/>
            <a:ext cx="2187388" cy="1399928"/>
          </a:xfrm>
          <a:prstGeom prst="rect">
            <a:avLst/>
          </a:prstGeom>
          <a:noFill/>
        </p:spPr>
      </p:pic>
      <p:sp>
        <p:nvSpPr>
          <p:cNvPr id="6" name="TextBox 5">
            <a:extLst>
              <a:ext uri="{FF2B5EF4-FFF2-40B4-BE49-F238E27FC236}">
                <a16:creationId xmlns:a16="http://schemas.microsoft.com/office/drawing/2014/main" id="{CAC91C44-5C26-A82B-6112-1E1B86028AE1}"/>
              </a:ext>
            </a:extLst>
          </p:cNvPr>
          <p:cNvSpPr txBox="1"/>
          <p:nvPr/>
        </p:nvSpPr>
        <p:spPr bwMode="auto">
          <a:xfrm>
            <a:off x="4914142" y="3907349"/>
            <a:ext cx="3375210" cy="1847557"/>
          </a:xfrm>
          <a:prstGeom prst="rect">
            <a:avLst/>
          </a:prstGeom>
          <a:noFill/>
          <a:ln w="9525">
            <a:noFill/>
            <a:miter lim="800000"/>
            <a:headEnd/>
            <a:tailEnd/>
          </a:ln>
        </p:spPr>
        <p:txBody>
          <a:bodyPr wrap="square" lIns="91440" tIns="45720" rIns="91440" bIns="45720" anchor="t">
            <a:spAutoFit/>
          </a:bodyPr>
          <a:lstStyle/>
          <a:p>
            <a:pPr>
              <a:lnSpc>
                <a:spcPts val="2800"/>
              </a:lnSpc>
            </a:pPr>
            <a:r>
              <a:rPr lang="en-GB" sz="1800" b="1">
                <a:solidFill>
                  <a:srgbClr val="0072CF"/>
                </a:solidFill>
                <a:effectLst/>
                <a:latin typeface="+mn-lt"/>
              </a:rPr>
              <a:t>Note:</a:t>
            </a:r>
          </a:p>
          <a:p>
            <a:pPr>
              <a:lnSpc>
                <a:spcPts val="2800"/>
              </a:lnSpc>
            </a:pPr>
            <a:r>
              <a:rPr lang="en-GB" sz="1700">
                <a:effectLst/>
                <a:latin typeface="+mn-lt"/>
              </a:rPr>
              <a:t>Women of childbearing age using hormonal contraception should </a:t>
            </a:r>
            <a:r>
              <a:rPr lang="en-GB" sz="1700" b="1">
                <a:effectLst/>
                <a:latin typeface="+mn-lt"/>
              </a:rPr>
              <a:t>add a secondary barrier method whilst taking cytisine</a:t>
            </a:r>
            <a:endParaRPr lang="en-GB" sz="1700">
              <a:effectLst/>
              <a:latin typeface="+mn-lt"/>
            </a:endParaRPr>
          </a:p>
        </p:txBody>
      </p:sp>
      <p:sp>
        <p:nvSpPr>
          <p:cNvPr id="4" name="Footer Placeholder 3">
            <a:extLst>
              <a:ext uri="{FF2B5EF4-FFF2-40B4-BE49-F238E27FC236}">
                <a16:creationId xmlns:a16="http://schemas.microsoft.com/office/drawing/2014/main" id="{88705FF0-5347-4191-4DA6-04E0E24D9F68}"/>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9261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073788-4583-EEED-88A2-65D6941574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73BE00-ED91-5738-0D24-5B4DDA96848E}"/>
              </a:ext>
            </a:extLst>
          </p:cNvPr>
          <p:cNvSpPr>
            <a:spLocks noGrp="1"/>
          </p:cNvSpPr>
          <p:nvPr>
            <p:ph type="title"/>
          </p:nvPr>
        </p:nvSpPr>
        <p:spPr/>
        <p:txBody>
          <a:bodyPr/>
          <a:lstStyle/>
          <a:p>
            <a:r>
              <a:rPr lang="en-US"/>
              <a:t>Cytisine: cautions </a:t>
            </a:r>
          </a:p>
        </p:txBody>
      </p:sp>
      <p:sp>
        <p:nvSpPr>
          <p:cNvPr id="3" name="Footer Placeholder 2">
            <a:extLst>
              <a:ext uri="{FF2B5EF4-FFF2-40B4-BE49-F238E27FC236}">
                <a16:creationId xmlns:a16="http://schemas.microsoft.com/office/drawing/2014/main" id="{B8075404-5D91-48D9-A00A-F51FAA5ACC63}"/>
              </a:ext>
            </a:extLst>
          </p:cNvPr>
          <p:cNvSpPr>
            <a:spLocks noGrp="1"/>
          </p:cNvSpPr>
          <p:nvPr>
            <p:ph type="ftr" sz="quarter" idx="11"/>
          </p:nvPr>
        </p:nvSpPr>
        <p:spPr/>
        <p:txBody>
          <a:bodyPr/>
          <a:lstStyle/>
          <a:p>
            <a:pPr>
              <a:defRPr/>
            </a:pPr>
            <a:endParaRPr lang="en-US"/>
          </a:p>
        </p:txBody>
      </p:sp>
      <p:sp>
        <p:nvSpPr>
          <p:cNvPr id="11" name="Text Placeholder 3">
            <a:extLst>
              <a:ext uri="{FF2B5EF4-FFF2-40B4-BE49-F238E27FC236}">
                <a16:creationId xmlns:a16="http://schemas.microsoft.com/office/drawing/2014/main" id="{0600BE91-1CE6-A822-686A-217A5E945604}"/>
              </a:ext>
            </a:extLst>
          </p:cNvPr>
          <p:cNvSpPr txBox="1">
            <a:spLocks/>
          </p:cNvSpPr>
          <p:nvPr/>
        </p:nvSpPr>
        <p:spPr bwMode="auto">
          <a:xfrm>
            <a:off x="571500" y="2132275"/>
            <a:ext cx="4000501" cy="16554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520" indent="-223520">
              <a:lnSpc>
                <a:spcPts val="2200"/>
              </a:lnSpc>
              <a:spcBef>
                <a:spcPts val="400"/>
              </a:spcBef>
              <a:spcAft>
                <a:spcPts val="400"/>
              </a:spcAft>
              <a:buNone/>
            </a:pPr>
            <a:r>
              <a:rPr lang="en-US" b="1">
                <a:solidFill>
                  <a:srgbClr val="0072CF"/>
                </a:solidFill>
                <a:latin typeface="+mn-lt"/>
              </a:rPr>
              <a:t>Cautions</a:t>
            </a:r>
            <a:r>
              <a:rPr lang="en-US" sz="1700" b="1">
                <a:solidFill>
                  <a:schemeClr val="accent1"/>
                </a:solidFill>
                <a:latin typeface="+mn-lt"/>
              </a:rPr>
              <a:t> </a:t>
            </a:r>
          </a:p>
          <a:p>
            <a:pPr marL="285750" indent="-285750">
              <a:lnSpc>
                <a:spcPts val="2200"/>
              </a:lnSpc>
              <a:spcBef>
                <a:spcPts val="400"/>
              </a:spcBef>
              <a:spcAft>
                <a:spcPts val="400"/>
              </a:spcAft>
              <a:buClr>
                <a:schemeClr val="accent3"/>
              </a:buClr>
            </a:pPr>
            <a:r>
              <a:rPr lang="en-GB">
                <a:latin typeface="+mn-lt"/>
              </a:rPr>
              <a:t>Ischemic heart disease </a:t>
            </a:r>
          </a:p>
          <a:p>
            <a:pPr marL="287655" indent="-288290">
              <a:buClr>
                <a:schemeClr val="accent3"/>
              </a:buClr>
            </a:pPr>
            <a:r>
              <a:rPr lang="en-GB">
                <a:latin typeface="+mn-lt"/>
              </a:rPr>
              <a:t>Heart failure </a:t>
            </a:r>
          </a:p>
          <a:p>
            <a:pPr marL="287655" indent="-288290">
              <a:buClr>
                <a:schemeClr val="accent3"/>
              </a:buClr>
            </a:pPr>
            <a:r>
              <a:rPr lang="en-GB">
                <a:latin typeface="+mn-lt"/>
              </a:rPr>
              <a:t>High blood pressure</a:t>
            </a:r>
          </a:p>
          <a:p>
            <a:pPr marL="287655" indent="-288290">
              <a:buClr>
                <a:schemeClr val="accent3"/>
              </a:buClr>
            </a:pPr>
            <a:r>
              <a:rPr lang="en-GB">
                <a:latin typeface="+mn-lt"/>
              </a:rPr>
              <a:t>Pheochromocytoma</a:t>
            </a:r>
          </a:p>
          <a:p>
            <a:pPr marL="287655" indent="-288290">
              <a:buClr>
                <a:schemeClr val="accent3"/>
              </a:buClr>
            </a:pPr>
            <a:r>
              <a:rPr lang="en-GB">
                <a:latin typeface="+mn-lt"/>
              </a:rPr>
              <a:t>Atherosclerosis and other peripheral vascular diseases </a:t>
            </a:r>
          </a:p>
          <a:p>
            <a:pPr marL="287655" indent="-288290"/>
            <a:endParaRPr lang="en-GB"/>
          </a:p>
        </p:txBody>
      </p:sp>
      <p:sp>
        <p:nvSpPr>
          <p:cNvPr id="4" name="Text Placeholder 3">
            <a:extLst>
              <a:ext uri="{FF2B5EF4-FFF2-40B4-BE49-F238E27FC236}">
                <a16:creationId xmlns:a16="http://schemas.microsoft.com/office/drawing/2014/main" id="{F4210C30-033C-0306-2587-FCA1FAA7426F}"/>
              </a:ext>
            </a:extLst>
          </p:cNvPr>
          <p:cNvSpPr txBox="1">
            <a:spLocks/>
          </p:cNvSpPr>
          <p:nvPr/>
        </p:nvSpPr>
        <p:spPr bwMode="auto">
          <a:xfrm>
            <a:off x="4572000" y="2601250"/>
            <a:ext cx="4205600" cy="16554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nSpc>
                <a:spcPts val="2200"/>
              </a:lnSpc>
              <a:spcBef>
                <a:spcPts val="400"/>
              </a:spcBef>
              <a:spcAft>
                <a:spcPts val="400"/>
              </a:spcAft>
              <a:buClr>
                <a:schemeClr val="accent3"/>
              </a:buClr>
            </a:pPr>
            <a:r>
              <a:rPr lang="en-GB">
                <a:latin typeface="+mn-lt"/>
              </a:rPr>
              <a:t>Gastric and duodenal ulcer </a:t>
            </a:r>
          </a:p>
          <a:p>
            <a:pPr>
              <a:buClr>
                <a:schemeClr val="accent3"/>
              </a:buClr>
            </a:pPr>
            <a:r>
              <a:rPr lang="en-GB">
                <a:latin typeface="+mn-lt"/>
              </a:rPr>
              <a:t>Gastroesophageal reflux disease </a:t>
            </a:r>
          </a:p>
          <a:p>
            <a:pPr>
              <a:buClr>
                <a:schemeClr val="accent3"/>
              </a:buClr>
            </a:pPr>
            <a:r>
              <a:rPr lang="en-GB">
                <a:latin typeface="+mn-lt"/>
              </a:rPr>
              <a:t>Hyperthyroidism </a:t>
            </a:r>
          </a:p>
          <a:p>
            <a:pPr>
              <a:buClr>
                <a:schemeClr val="accent3"/>
              </a:buClr>
            </a:pPr>
            <a:r>
              <a:rPr lang="en-GB">
                <a:latin typeface="+mn-lt"/>
              </a:rPr>
              <a:t>Diabetes </a:t>
            </a:r>
          </a:p>
          <a:p>
            <a:pPr>
              <a:buClr>
                <a:schemeClr val="accent3"/>
              </a:buClr>
            </a:pPr>
            <a:r>
              <a:rPr lang="en-GB">
                <a:latin typeface="+mn-lt"/>
              </a:rPr>
              <a:t>Schizophrenia </a:t>
            </a:r>
          </a:p>
        </p:txBody>
      </p:sp>
      <p:sp>
        <p:nvSpPr>
          <p:cNvPr id="5" name="Footer Placeholder 3">
            <a:extLst>
              <a:ext uri="{FF2B5EF4-FFF2-40B4-BE49-F238E27FC236}">
                <a16:creationId xmlns:a16="http://schemas.microsoft.com/office/drawing/2014/main" id="{1E835B2D-5B65-2FBB-6616-7D854B9EE4A3}"/>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440487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410B2-4699-5301-D2A1-0D6319D0FA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B036AD-12CB-ED4D-2495-5E2C82280A5C}"/>
              </a:ext>
            </a:extLst>
          </p:cNvPr>
          <p:cNvSpPr>
            <a:spLocks noGrp="1"/>
          </p:cNvSpPr>
          <p:nvPr>
            <p:ph type="title"/>
          </p:nvPr>
        </p:nvSpPr>
        <p:spPr/>
        <p:txBody>
          <a:bodyPr/>
          <a:lstStyle/>
          <a:p>
            <a:r>
              <a:rPr lang="en-US">
                <a:latin typeface="Arial"/>
                <a:cs typeface="Arial"/>
              </a:rPr>
              <a:t>Cytisine: side effects</a:t>
            </a:r>
          </a:p>
        </p:txBody>
      </p:sp>
      <p:sp>
        <p:nvSpPr>
          <p:cNvPr id="7" name="Rectangle 6">
            <a:extLst>
              <a:ext uri="{FF2B5EF4-FFF2-40B4-BE49-F238E27FC236}">
                <a16:creationId xmlns:a16="http://schemas.microsoft.com/office/drawing/2014/main" id="{9C57D881-5175-04E9-2363-1B9D3CAF33A0}"/>
              </a:ext>
            </a:extLst>
          </p:cNvPr>
          <p:cNvSpPr/>
          <p:nvPr/>
        </p:nvSpPr>
        <p:spPr bwMode="auto">
          <a:xfrm>
            <a:off x="604701" y="2519265"/>
            <a:ext cx="2456551" cy="1084062"/>
          </a:xfrm>
          <a:prstGeom prst="rect">
            <a:avLst/>
          </a:prstGeom>
          <a:solidFill>
            <a:schemeClr val="accent2"/>
          </a:solidFill>
          <a:ln w="15875">
            <a:solidFill>
              <a:schemeClr val="accent1"/>
            </a:solid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8" name="Text Placeholder 3">
            <a:extLst>
              <a:ext uri="{FF2B5EF4-FFF2-40B4-BE49-F238E27FC236}">
                <a16:creationId xmlns:a16="http://schemas.microsoft.com/office/drawing/2014/main" id="{54C9E60C-6FA3-2E52-066F-3B4D1D65508A}"/>
              </a:ext>
            </a:extLst>
          </p:cNvPr>
          <p:cNvSpPr txBox="1">
            <a:spLocks/>
          </p:cNvSpPr>
          <p:nvPr/>
        </p:nvSpPr>
        <p:spPr bwMode="auto">
          <a:xfrm>
            <a:off x="690772" y="2557117"/>
            <a:ext cx="1984695" cy="100645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300"/>
              </a:spcBef>
              <a:spcAft>
                <a:spcPts val="300"/>
              </a:spcAft>
              <a:buNone/>
            </a:pPr>
            <a:r>
              <a:rPr lang="en-US" sz="1450" b="1">
                <a:solidFill>
                  <a:schemeClr val="bg1"/>
                </a:solidFill>
                <a:latin typeface="+mn-lt"/>
              </a:rPr>
              <a:t>Nausea (4-6.7%) Vomiting (2.0%)</a:t>
            </a:r>
          </a:p>
        </p:txBody>
      </p:sp>
      <p:sp>
        <p:nvSpPr>
          <p:cNvPr id="20" name="Oval 19">
            <a:extLst>
              <a:ext uri="{FF2B5EF4-FFF2-40B4-BE49-F238E27FC236}">
                <a16:creationId xmlns:a16="http://schemas.microsoft.com/office/drawing/2014/main" id="{325DF307-400E-9A44-DAD2-1E0CD0879359}"/>
              </a:ext>
            </a:extLst>
          </p:cNvPr>
          <p:cNvSpPr/>
          <p:nvPr/>
        </p:nvSpPr>
        <p:spPr bwMode="auto">
          <a:xfrm>
            <a:off x="2250221" y="2068724"/>
            <a:ext cx="922349" cy="922349"/>
          </a:xfrm>
          <a:prstGeom prst="ellipse">
            <a:avLst/>
          </a:prstGeom>
          <a:solidFill>
            <a:schemeClr val="bg1"/>
          </a:solidFill>
          <a:ln w="38100">
            <a:solidFill>
              <a:schemeClr val="accent1"/>
            </a:solid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17" name="Graphic 16" descr="Cough with solid fill">
            <a:extLst>
              <a:ext uri="{FF2B5EF4-FFF2-40B4-BE49-F238E27FC236}">
                <a16:creationId xmlns:a16="http://schemas.microsoft.com/office/drawing/2014/main" id="{A16E5DAE-E7B1-865C-99A9-A216F386BB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54189" y="2243653"/>
            <a:ext cx="518756" cy="518756"/>
          </a:xfrm>
          <a:prstGeom prst="rect">
            <a:avLst/>
          </a:prstGeom>
        </p:spPr>
      </p:pic>
      <p:sp>
        <p:nvSpPr>
          <p:cNvPr id="27" name="Rectangle 26">
            <a:extLst>
              <a:ext uri="{FF2B5EF4-FFF2-40B4-BE49-F238E27FC236}">
                <a16:creationId xmlns:a16="http://schemas.microsoft.com/office/drawing/2014/main" id="{7C77C286-5B71-90C5-C2B7-D2E37B9C9995}"/>
              </a:ext>
            </a:extLst>
          </p:cNvPr>
          <p:cNvSpPr/>
          <p:nvPr/>
        </p:nvSpPr>
        <p:spPr bwMode="auto">
          <a:xfrm>
            <a:off x="3340359" y="2500373"/>
            <a:ext cx="2456551" cy="1084062"/>
          </a:xfrm>
          <a:prstGeom prst="rect">
            <a:avLst/>
          </a:prstGeom>
          <a:solidFill>
            <a:schemeClr val="accent2"/>
          </a:solidFill>
          <a:ln w="15875">
            <a:solidFill>
              <a:schemeClr val="accent1"/>
            </a:solid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30" name="Oval 29">
            <a:extLst>
              <a:ext uri="{FF2B5EF4-FFF2-40B4-BE49-F238E27FC236}">
                <a16:creationId xmlns:a16="http://schemas.microsoft.com/office/drawing/2014/main" id="{C5FAB107-9C06-9502-D7A3-3C51F29635F1}"/>
              </a:ext>
            </a:extLst>
          </p:cNvPr>
          <p:cNvSpPr/>
          <p:nvPr/>
        </p:nvSpPr>
        <p:spPr bwMode="auto">
          <a:xfrm>
            <a:off x="4985879" y="2030939"/>
            <a:ext cx="922349" cy="922349"/>
          </a:xfrm>
          <a:prstGeom prst="ellipse">
            <a:avLst/>
          </a:prstGeom>
          <a:solidFill>
            <a:schemeClr val="bg1"/>
          </a:solidFill>
          <a:ln w="38100">
            <a:solidFill>
              <a:schemeClr val="accent1"/>
            </a:solid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32" name="Rectangle 31">
            <a:extLst>
              <a:ext uri="{FF2B5EF4-FFF2-40B4-BE49-F238E27FC236}">
                <a16:creationId xmlns:a16="http://schemas.microsoft.com/office/drawing/2014/main" id="{B1AD6F61-B14A-BB8B-796B-10EF5E59A42B}"/>
              </a:ext>
            </a:extLst>
          </p:cNvPr>
          <p:cNvSpPr/>
          <p:nvPr/>
        </p:nvSpPr>
        <p:spPr bwMode="auto">
          <a:xfrm>
            <a:off x="6076663" y="2500373"/>
            <a:ext cx="2456551" cy="1084062"/>
          </a:xfrm>
          <a:prstGeom prst="rect">
            <a:avLst/>
          </a:prstGeom>
          <a:solidFill>
            <a:schemeClr val="accent2"/>
          </a:solidFill>
          <a:ln w="15875">
            <a:solidFill>
              <a:schemeClr val="accent1"/>
            </a:solid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33" name="Text Placeholder 3">
            <a:extLst>
              <a:ext uri="{FF2B5EF4-FFF2-40B4-BE49-F238E27FC236}">
                <a16:creationId xmlns:a16="http://schemas.microsoft.com/office/drawing/2014/main" id="{89EBA8EB-3C56-7D2A-412B-A56DC9F72130}"/>
              </a:ext>
            </a:extLst>
          </p:cNvPr>
          <p:cNvSpPr txBox="1">
            <a:spLocks/>
          </p:cNvSpPr>
          <p:nvPr/>
        </p:nvSpPr>
        <p:spPr bwMode="auto">
          <a:xfrm>
            <a:off x="6162734" y="2538225"/>
            <a:ext cx="1901353" cy="100645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300"/>
              </a:spcBef>
              <a:spcAft>
                <a:spcPts val="300"/>
              </a:spcAft>
              <a:buNone/>
            </a:pPr>
            <a:r>
              <a:rPr lang="en-US" sz="1450" b="1">
                <a:solidFill>
                  <a:schemeClr val="bg1"/>
                </a:solidFill>
                <a:latin typeface="+mn-lt"/>
              </a:rPr>
              <a:t>Headaches </a:t>
            </a:r>
            <a:br>
              <a:rPr lang="en-US" sz="1450" b="1">
                <a:latin typeface="+mn-lt"/>
              </a:rPr>
            </a:br>
            <a:r>
              <a:rPr lang="en-US" sz="1450" b="1">
                <a:solidFill>
                  <a:schemeClr val="bg1"/>
                </a:solidFill>
                <a:latin typeface="+mn-lt"/>
              </a:rPr>
              <a:t>(2.5%)</a:t>
            </a:r>
            <a:endParaRPr lang="en-US" sz="1450">
              <a:solidFill>
                <a:schemeClr val="bg1"/>
              </a:solidFill>
              <a:latin typeface="+mn-lt"/>
            </a:endParaRPr>
          </a:p>
        </p:txBody>
      </p:sp>
      <p:sp>
        <p:nvSpPr>
          <p:cNvPr id="35" name="Oval 34">
            <a:extLst>
              <a:ext uri="{FF2B5EF4-FFF2-40B4-BE49-F238E27FC236}">
                <a16:creationId xmlns:a16="http://schemas.microsoft.com/office/drawing/2014/main" id="{90D6138C-E1CF-C093-3572-7D50DEE79E25}"/>
              </a:ext>
            </a:extLst>
          </p:cNvPr>
          <p:cNvSpPr/>
          <p:nvPr/>
        </p:nvSpPr>
        <p:spPr bwMode="auto">
          <a:xfrm>
            <a:off x="7722183" y="2049832"/>
            <a:ext cx="922349" cy="922349"/>
          </a:xfrm>
          <a:prstGeom prst="ellipse">
            <a:avLst/>
          </a:prstGeom>
          <a:solidFill>
            <a:schemeClr val="bg1"/>
          </a:solidFill>
          <a:ln w="38100">
            <a:solidFill>
              <a:schemeClr val="accent1"/>
            </a:solid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18" name="Graphic 17" descr="Snooze with solid fill">
            <a:extLst>
              <a:ext uri="{FF2B5EF4-FFF2-40B4-BE49-F238E27FC236}">
                <a16:creationId xmlns:a16="http://schemas.microsoft.com/office/drawing/2014/main" id="{05282F10-DA41-F7A3-A71A-4EFD731576A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218773" y="2188116"/>
            <a:ext cx="482313" cy="482313"/>
          </a:xfrm>
          <a:prstGeom prst="rect">
            <a:avLst/>
          </a:prstGeom>
        </p:spPr>
      </p:pic>
      <p:pic>
        <p:nvPicPr>
          <p:cNvPr id="19" name="Graphic 18" descr="Brain in head with solid fill">
            <a:extLst>
              <a:ext uri="{FF2B5EF4-FFF2-40B4-BE49-F238E27FC236}">
                <a16:creationId xmlns:a16="http://schemas.microsoft.com/office/drawing/2014/main" id="{C067BBCA-95EA-261D-F0B1-414BB8E2069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927698" y="2224761"/>
            <a:ext cx="518756" cy="518756"/>
          </a:xfrm>
          <a:prstGeom prst="rect">
            <a:avLst/>
          </a:prstGeom>
        </p:spPr>
      </p:pic>
      <p:sp>
        <p:nvSpPr>
          <p:cNvPr id="36" name="Text Placeholder 3">
            <a:extLst>
              <a:ext uri="{FF2B5EF4-FFF2-40B4-BE49-F238E27FC236}">
                <a16:creationId xmlns:a16="http://schemas.microsoft.com/office/drawing/2014/main" id="{3D77EB24-D9C3-4BA5-7EF6-9FEAFB6BED0B}"/>
              </a:ext>
            </a:extLst>
          </p:cNvPr>
          <p:cNvSpPr>
            <a:spLocks noGrp="1"/>
          </p:cNvSpPr>
          <p:nvPr>
            <p:ph type="body" idx="12"/>
          </p:nvPr>
        </p:nvSpPr>
        <p:spPr>
          <a:xfrm>
            <a:off x="602988" y="4030786"/>
            <a:ext cx="7966604" cy="795130"/>
          </a:xfrm>
        </p:spPr>
        <p:txBody>
          <a:bodyPr/>
          <a:lstStyle/>
          <a:p>
            <a:pPr marL="0" indent="0" algn="ctr">
              <a:lnSpc>
                <a:spcPts val="2600"/>
              </a:lnSpc>
              <a:spcBef>
                <a:spcPts val="1300"/>
              </a:spcBef>
              <a:spcAft>
                <a:spcPts val="1300"/>
              </a:spcAft>
              <a:buNone/>
            </a:pPr>
            <a:r>
              <a:rPr lang="en-US">
                <a:latin typeface="Arial"/>
                <a:cs typeface="Arial"/>
              </a:rPr>
              <a:t>Side effects generally resolves over time (first two weeks) </a:t>
            </a:r>
            <a:br>
              <a:rPr lang="en-US"/>
            </a:br>
            <a:endParaRPr lang="en-US" b="1">
              <a:solidFill>
                <a:srgbClr val="009A9E"/>
              </a:solidFill>
            </a:endParaRPr>
          </a:p>
        </p:txBody>
      </p:sp>
      <p:sp>
        <p:nvSpPr>
          <p:cNvPr id="21" name="Text Placeholder 3">
            <a:extLst>
              <a:ext uri="{FF2B5EF4-FFF2-40B4-BE49-F238E27FC236}">
                <a16:creationId xmlns:a16="http://schemas.microsoft.com/office/drawing/2014/main" id="{8109A487-A370-73CD-2974-E31C6B7FD9FE}"/>
              </a:ext>
            </a:extLst>
          </p:cNvPr>
          <p:cNvSpPr txBox="1">
            <a:spLocks/>
          </p:cNvSpPr>
          <p:nvPr/>
        </p:nvSpPr>
        <p:spPr bwMode="auto">
          <a:xfrm>
            <a:off x="3546082" y="2513034"/>
            <a:ext cx="2159551" cy="102534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300"/>
              </a:spcBef>
              <a:spcAft>
                <a:spcPts val="300"/>
              </a:spcAft>
              <a:buNone/>
            </a:pPr>
            <a:r>
              <a:rPr lang="en-US" sz="1450" b="1">
                <a:solidFill>
                  <a:schemeClr val="bg1"/>
                </a:solidFill>
                <a:latin typeface="+mn-lt"/>
              </a:rPr>
              <a:t>Insomnia </a:t>
            </a:r>
            <a:br>
              <a:rPr lang="en-US" sz="1450" b="1">
                <a:latin typeface="+mn-lt"/>
              </a:rPr>
            </a:br>
            <a:r>
              <a:rPr lang="en-US" sz="1450" b="1">
                <a:solidFill>
                  <a:schemeClr val="bg1"/>
                </a:solidFill>
                <a:latin typeface="+mn-lt"/>
              </a:rPr>
              <a:t>(5.9%) and Abnormal Dreams</a:t>
            </a:r>
            <a:endParaRPr lang="en-US">
              <a:solidFill>
                <a:schemeClr val="bg1"/>
              </a:solidFill>
            </a:endParaRPr>
          </a:p>
          <a:p>
            <a:pPr marL="0" indent="0">
              <a:lnSpc>
                <a:spcPct val="100000"/>
              </a:lnSpc>
              <a:spcBef>
                <a:spcPts val="300"/>
              </a:spcBef>
              <a:spcAft>
                <a:spcPts val="300"/>
              </a:spcAft>
              <a:buNone/>
            </a:pPr>
            <a:r>
              <a:rPr lang="en-US" sz="1450" b="1">
                <a:solidFill>
                  <a:schemeClr val="bg1"/>
                </a:solidFill>
                <a:latin typeface="+mn-lt"/>
              </a:rPr>
              <a:t>(7.5%)</a:t>
            </a:r>
            <a:endParaRPr lang="en-US">
              <a:solidFill>
                <a:schemeClr val="bg1"/>
              </a:solidFill>
            </a:endParaRPr>
          </a:p>
        </p:txBody>
      </p:sp>
      <p:sp>
        <p:nvSpPr>
          <p:cNvPr id="3" name="Footer Placeholder 3">
            <a:extLst>
              <a:ext uri="{FF2B5EF4-FFF2-40B4-BE49-F238E27FC236}">
                <a16:creationId xmlns:a16="http://schemas.microsoft.com/office/drawing/2014/main" id="{7777BAE8-B67C-3B66-1AA6-212CED2AEDAD}"/>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294339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39B42-83DA-3DEA-CB6E-D0B3EDA3D6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EB1523-E3B5-8A95-A68E-1C0FB9B6BD91}"/>
              </a:ext>
            </a:extLst>
          </p:cNvPr>
          <p:cNvSpPr>
            <a:spLocks noGrp="1"/>
          </p:cNvSpPr>
          <p:nvPr>
            <p:ph type="title"/>
          </p:nvPr>
        </p:nvSpPr>
        <p:spPr/>
        <p:txBody>
          <a:bodyPr/>
          <a:lstStyle/>
          <a:p>
            <a:r>
              <a:rPr lang="en-US"/>
              <a:t>Nicotine analogues</a:t>
            </a:r>
          </a:p>
        </p:txBody>
      </p:sp>
      <p:sp>
        <p:nvSpPr>
          <p:cNvPr id="11" name="Text Placeholder 3">
            <a:extLst>
              <a:ext uri="{FF2B5EF4-FFF2-40B4-BE49-F238E27FC236}">
                <a16:creationId xmlns:a16="http://schemas.microsoft.com/office/drawing/2014/main" id="{C4E0BF0F-99C2-CCDF-D27B-4453012D2911}"/>
              </a:ext>
            </a:extLst>
          </p:cNvPr>
          <p:cNvSpPr txBox="1">
            <a:spLocks/>
          </p:cNvSpPr>
          <p:nvPr/>
        </p:nvSpPr>
        <p:spPr bwMode="auto">
          <a:xfrm>
            <a:off x="571498" y="1684050"/>
            <a:ext cx="7848933" cy="14646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1200"/>
              </a:spcBef>
              <a:spcAft>
                <a:spcPts val="1200"/>
              </a:spcAft>
              <a:buClr>
                <a:schemeClr val="accent3"/>
              </a:buClr>
            </a:pPr>
            <a:r>
              <a:rPr lang="en-US" sz="1600">
                <a:latin typeface="+mn-lt"/>
              </a:rPr>
              <a:t>The use of nicotine analogues in patients with or without a history of psychiatric disorder has not been associated with an increased risk of serious neuropsychiatric adverse events compared with placebo. </a:t>
            </a:r>
            <a:r>
              <a:rPr lang="en-US" sz="1600" b="1">
                <a:solidFill>
                  <a:srgbClr val="0072CF"/>
                </a:solidFill>
                <a:latin typeface="+mn-lt"/>
              </a:rPr>
              <a:t>Depressed mood, rarely including suicidal ideation and suicide attempt, may be a symptom of nicotine withdrawal</a:t>
            </a:r>
            <a:r>
              <a:rPr lang="en-US" sz="1600">
                <a:solidFill>
                  <a:srgbClr val="0072CF"/>
                </a:solidFill>
                <a:latin typeface="+mn-lt"/>
              </a:rPr>
              <a:t>.</a:t>
            </a:r>
          </a:p>
          <a:p>
            <a:pPr marL="223838" indent="-223838">
              <a:lnSpc>
                <a:spcPts val="2200"/>
              </a:lnSpc>
              <a:spcBef>
                <a:spcPts val="1200"/>
              </a:spcBef>
              <a:spcAft>
                <a:spcPts val="1200"/>
              </a:spcAft>
              <a:buClr>
                <a:schemeClr val="accent3"/>
              </a:buClr>
            </a:pPr>
            <a:r>
              <a:rPr lang="en-US" sz="1600">
                <a:latin typeface="+mn-lt"/>
              </a:rPr>
              <a:t>Clinicians should be aware of the possible emergence of </a:t>
            </a:r>
            <a:r>
              <a:rPr lang="en-US" sz="1600" b="1">
                <a:solidFill>
                  <a:srgbClr val="0072CF"/>
                </a:solidFill>
                <a:latin typeface="+mn-lt"/>
              </a:rPr>
              <a:t>serious</a:t>
            </a:r>
            <a:r>
              <a:rPr lang="en-US" sz="1600" b="1">
                <a:solidFill>
                  <a:srgbClr val="009A9E"/>
                </a:solidFill>
                <a:latin typeface="+mn-lt"/>
              </a:rPr>
              <a:t> </a:t>
            </a:r>
            <a:r>
              <a:rPr lang="en-US" sz="1600" b="1">
                <a:solidFill>
                  <a:srgbClr val="0072CF"/>
                </a:solidFill>
                <a:latin typeface="+mn-lt"/>
              </a:rPr>
              <a:t>neuropsychiatric symptoms</a:t>
            </a:r>
            <a:r>
              <a:rPr lang="en-US" sz="1600">
                <a:solidFill>
                  <a:srgbClr val="0072CF"/>
                </a:solidFill>
                <a:latin typeface="+mn-lt"/>
              </a:rPr>
              <a:t> </a:t>
            </a:r>
            <a:r>
              <a:rPr lang="en-US" sz="1600">
                <a:latin typeface="+mn-lt"/>
              </a:rPr>
              <a:t>in individuals attempting to quit </a:t>
            </a:r>
            <a:r>
              <a:rPr lang="en-US" sz="1600" b="1">
                <a:solidFill>
                  <a:srgbClr val="0072CF"/>
                </a:solidFill>
                <a:latin typeface="+mn-lt"/>
              </a:rPr>
              <a:t>with or without treatment</a:t>
            </a:r>
            <a:r>
              <a:rPr lang="en-US" sz="1600">
                <a:latin typeface="+mn-lt"/>
              </a:rPr>
              <a:t>. If serious neuropsychiatric symptoms occur whilst on varenicline treatment, </a:t>
            </a:r>
            <a:r>
              <a:rPr lang="en-US" sz="1600" b="1">
                <a:solidFill>
                  <a:srgbClr val="0072CF"/>
                </a:solidFill>
                <a:latin typeface="+mn-lt"/>
              </a:rPr>
              <a:t>patients should discontinue varenicline immediately and contact a healthcare professional </a:t>
            </a:r>
            <a:r>
              <a:rPr lang="en-US" sz="1600">
                <a:latin typeface="+mn-lt"/>
              </a:rPr>
              <a:t>for re-evaluation of treatment. </a:t>
            </a:r>
          </a:p>
          <a:p>
            <a:pPr marL="223838" indent="-223838">
              <a:lnSpc>
                <a:spcPts val="2200"/>
              </a:lnSpc>
              <a:spcBef>
                <a:spcPts val="1200"/>
              </a:spcBef>
              <a:spcAft>
                <a:spcPts val="1200"/>
              </a:spcAft>
              <a:buClr>
                <a:schemeClr val="accent3"/>
              </a:buClr>
            </a:pPr>
            <a:r>
              <a:rPr lang="en-US" sz="1600" b="1">
                <a:solidFill>
                  <a:srgbClr val="0072CF"/>
                </a:solidFill>
                <a:latin typeface="+mn-lt"/>
              </a:rPr>
              <a:t>Care should be taken with patients with a history of psychiatric illness </a:t>
            </a:r>
            <a:br>
              <a:rPr lang="en-US" sz="1600" b="1">
                <a:solidFill>
                  <a:srgbClr val="00B1FF"/>
                </a:solidFill>
                <a:latin typeface="+mn-lt"/>
              </a:rPr>
            </a:br>
            <a:r>
              <a:rPr lang="en-US" sz="1600">
                <a:latin typeface="+mn-lt"/>
              </a:rPr>
              <a:t>and patients should be advised accordingly.</a:t>
            </a:r>
          </a:p>
          <a:p>
            <a:pPr marL="223838" indent="-223838">
              <a:lnSpc>
                <a:spcPts val="2200"/>
              </a:lnSpc>
              <a:spcBef>
                <a:spcPts val="400"/>
              </a:spcBef>
              <a:spcAft>
                <a:spcPts val="400"/>
              </a:spcAft>
            </a:pPr>
            <a:endParaRPr lang="en-US" sz="1600"/>
          </a:p>
          <a:p>
            <a:pPr marL="223838" indent="-223838">
              <a:lnSpc>
                <a:spcPts val="2200"/>
              </a:lnSpc>
              <a:spcBef>
                <a:spcPts val="400"/>
              </a:spcBef>
              <a:spcAft>
                <a:spcPts val="400"/>
              </a:spcAft>
            </a:pPr>
            <a:endParaRPr lang="en-US" sz="1600" b="1">
              <a:solidFill>
                <a:srgbClr val="00B1FF"/>
              </a:solidFill>
            </a:endParaRPr>
          </a:p>
          <a:p>
            <a:pPr marL="223838" indent="-223838">
              <a:lnSpc>
                <a:spcPts val="2200"/>
              </a:lnSpc>
              <a:spcBef>
                <a:spcPts val="400"/>
              </a:spcBef>
              <a:spcAft>
                <a:spcPts val="400"/>
              </a:spcAft>
            </a:pPr>
            <a:endParaRPr lang="en-US" sz="1600"/>
          </a:p>
        </p:txBody>
      </p:sp>
      <p:sp>
        <p:nvSpPr>
          <p:cNvPr id="3" name="Footer Placeholder 3">
            <a:extLst>
              <a:ext uri="{FF2B5EF4-FFF2-40B4-BE49-F238E27FC236}">
                <a16:creationId xmlns:a16="http://schemas.microsoft.com/office/drawing/2014/main" id="{4ABE9C05-C6FD-4C23-DA80-93CF2926594C}"/>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562443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364BC-7B69-8ACD-7E56-92ACDEE476F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061C235-0F17-9951-A890-5B14290ED1E2}"/>
              </a:ext>
            </a:extLst>
          </p:cNvPr>
          <p:cNvSpPr txBox="1"/>
          <p:nvPr/>
        </p:nvSpPr>
        <p:spPr bwMode="auto">
          <a:xfrm>
            <a:off x="773158" y="1309024"/>
            <a:ext cx="7597685" cy="4045403"/>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ts val="4000"/>
              </a:lnSpc>
              <a:spcBef>
                <a:spcPts val="0"/>
              </a:spcBef>
              <a:spcAft>
                <a:spcPts val="0"/>
              </a:spcAft>
              <a:buClr>
                <a:srgbClr val="C10C21"/>
              </a:buClr>
            </a:pPr>
            <a:r>
              <a:rPr lang="en-US" sz="2800" b="1" dirty="0">
                <a:solidFill>
                  <a:schemeClr val="bg1"/>
                </a:solidFill>
                <a:effectLst>
                  <a:outerShdw blurRad="254000" dist="63500" dir="5400000" algn="ctr" rotWithShape="0">
                    <a:srgbClr val="000000">
                      <a:alpha val="25000"/>
                    </a:srgbClr>
                  </a:outerShdw>
                </a:effectLst>
                <a:latin typeface="+mn-lt"/>
                <a:cs typeface="Segoe UI"/>
              </a:rPr>
              <a:t>Bupropion (Zyban)</a:t>
            </a:r>
          </a:p>
        </p:txBody>
      </p:sp>
    </p:spTree>
    <p:extLst>
      <p:ext uri="{BB962C8B-B14F-4D97-AF65-F5344CB8AC3E}">
        <p14:creationId xmlns:p14="http://schemas.microsoft.com/office/powerpoint/2010/main" val="2864618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5EB6A-5289-79CC-1635-23B27A2807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E3AC49E-092C-970F-1676-D8D60F019DD0}"/>
              </a:ext>
            </a:extLst>
          </p:cNvPr>
          <p:cNvSpPr>
            <a:spLocks noGrp="1"/>
          </p:cNvSpPr>
          <p:nvPr>
            <p:ph type="title"/>
          </p:nvPr>
        </p:nvSpPr>
        <p:spPr/>
        <p:txBody>
          <a:bodyPr/>
          <a:lstStyle/>
          <a:p>
            <a:r>
              <a:rPr lang="en-US"/>
              <a:t>Bupropion (Zyban)</a:t>
            </a:r>
          </a:p>
        </p:txBody>
      </p:sp>
      <p:sp>
        <p:nvSpPr>
          <p:cNvPr id="6" name="Text Placeholder 3">
            <a:extLst>
              <a:ext uri="{FF2B5EF4-FFF2-40B4-BE49-F238E27FC236}">
                <a16:creationId xmlns:a16="http://schemas.microsoft.com/office/drawing/2014/main" id="{5951D78C-E6EE-13E4-2A9B-523030B2A2E8}"/>
              </a:ext>
            </a:extLst>
          </p:cNvPr>
          <p:cNvSpPr txBox="1">
            <a:spLocks/>
          </p:cNvSpPr>
          <p:nvPr/>
        </p:nvSpPr>
        <p:spPr bwMode="auto">
          <a:xfrm>
            <a:off x="571498" y="3747862"/>
            <a:ext cx="4151577" cy="20673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400"/>
              </a:spcBef>
              <a:spcAft>
                <a:spcPts val="400"/>
              </a:spcAft>
              <a:buFont typeface="Lucida Grande" panose="020B0600040502020204" pitchFamily="34" charset="0"/>
              <a:buNone/>
            </a:pPr>
            <a:r>
              <a:rPr lang="en-US" sz="1700" b="1">
                <a:solidFill>
                  <a:srgbClr val="0072CF"/>
                </a:solidFill>
                <a:latin typeface="+mn-lt"/>
              </a:rPr>
              <a:t>How it is used</a:t>
            </a:r>
          </a:p>
          <a:p>
            <a:pPr marL="223838" indent="-223838">
              <a:lnSpc>
                <a:spcPts val="2200"/>
              </a:lnSpc>
              <a:spcBef>
                <a:spcPts val="400"/>
              </a:spcBef>
              <a:spcAft>
                <a:spcPts val="400"/>
              </a:spcAft>
              <a:buClr>
                <a:schemeClr val="accent3"/>
              </a:buClr>
            </a:pPr>
            <a:r>
              <a:rPr lang="en-US" sz="1600">
                <a:latin typeface="+mn-lt"/>
              </a:rPr>
              <a:t>Set quit date and start tablet use </a:t>
            </a:r>
            <a:br>
              <a:rPr lang="en-US" sz="1600">
                <a:latin typeface="+mn-lt"/>
              </a:rPr>
            </a:br>
            <a:r>
              <a:rPr lang="en-US" sz="1600">
                <a:latin typeface="+mn-lt"/>
              </a:rPr>
              <a:t>1–2 weeks before this date</a:t>
            </a:r>
          </a:p>
          <a:p>
            <a:pPr marL="223838" indent="-223838">
              <a:lnSpc>
                <a:spcPts val="2200"/>
              </a:lnSpc>
              <a:spcBef>
                <a:spcPts val="400"/>
              </a:spcBef>
              <a:spcAft>
                <a:spcPts val="400"/>
              </a:spcAft>
              <a:buClr>
                <a:schemeClr val="accent3"/>
              </a:buClr>
            </a:pPr>
            <a:r>
              <a:rPr lang="en-US" sz="1600">
                <a:latin typeface="+mn-lt"/>
              </a:rPr>
              <a:t>Treatment for 7‒9 weeks; some patients may continue to take it for up to </a:t>
            </a:r>
            <a:br>
              <a:rPr lang="en-US" sz="1600">
                <a:latin typeface="+mn-lt"/>
              </a:rPr>
            </a:br>
            <a:r>
              <a:rPr lang="en-US" sz="1600">
                <a:latin typeface="+mn-lt"/>
              </a:rPr>
              <a:t>24 weeks, or as required. </a:t>
            </a:r>
          </a:p>
          <a:p>
            <a:pPr marL="0" indent="0">
              <a:lnSpc>
                <a:spcPts val="2200"/>
              </a:lnSpc>
              <a:spcBef>
                <a:spcPts val="400"/>
              </a:spcBef>
              <a:spcAft>
                <a:spcPts val="400"/>
              </a:spcAft>
              <a:buNone/>
            </a:pPr>
            <a:endParaRPr lang="en-US" sz="1600" b="1"/>
          </a:p>
          <a:p>
            <a:pPr marL="0" indent="0">
              <a:lnSpc>
                <a:spcPts val="2200"/>
              </a:lnSpc>
              <a:spcBef>
                <a:spcPts val="400"/>
              </a:spcBef>
              <a:spcAft>
                <a:spcPts val="400"/>
              </a:spcAft>
              <a:buNone/>
            </a:pPr>
            <a:endParaRPr lang="en-US" sz="1600" b="1"/>
          </a:p>
        </p:txBody>
      </p:sp>
      <p:sp>
        <p:nvSpPr>
          <p:cNvPr id="11" name="Text Placeholder 3">
            <a:extLst>
              <a:ext uri="{FF2B5EF4-FFF2-40B4-BE49-F238E27FC236}">
                <a16:creationId xmlns:a16="http://schemas.microsoft.com/office/drawing/2014/main" id="{ECDC8D76-FFD3-DBA5-AD53-2627CF01FC65}"/>
              </a:ext>
            </a:extLst>
          </p:cNvPr>
          <p:cNvSpPr txBox="1">
            <a:spLocks/>
          </p:cNvSpPr>
          <p:nvPr/>
        </p:nvSpPr>
        <p:spPr bwMode="auto">
          <a:xfrm>
            <a:off x="571499" y="1684049"/>
            <a:ext cx="4205600" cy="1735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400"/>
              </a:spcBef>
              <a:spcAft>
                <a:spcPts val="400"/>
              </a:spcAft>
              <a:buNone/>
            </a:pPr>
            <a:r>
              <a:rPr lang="en-US" sz="1700" b="1">
                <a:solidFill>
                  <a:srgbClr val="0072CF"/>
                </a:solidFill>
                <a:latin typeface="+mn-lt"/>
              </a:rPr>
              <a:t>What it is</a:t>
            </a:r>
          </a:p>
          <a:p>
            <a:pPr marL="223838" indent="-223838">
              <a:lnSpc>
                <a:spcPts val="2200"/>
              </a:lnSpc>
              <a:spcBef>
                <a:spcPts val="400"/>
              </a:spcBef>
              <a:spcAft>
                <a:spcPts val="400"/>
              </a:spcAft>
              <a:buClr>
                <a:schemeClr val="accent3"/>
              </a:buClr>
            </a:pPr>
            <a:r>
              <a:rPr lang="en-US" sz="1600">
                <a:latin typeface="+mn-lt"/>
              </a:rPr>
              <a:t>Mechanism not known; reduces withdrawal symptoms and desire to smoke, possibly by inhibiting neuronal reuptake of dopamine</a:t>
            </a:r>
          </a:p>
        </p:txBody>
      </p:sp>
      <p:sp>
        <p:nvSpPr>
          <p:cNvPr id="7" name="Text Placeholder 3">
            <a:extLst>
              <a:ext uri="{FF2B5EF4-FFF2-40B4-BE49-F238E27FC236}">
                <a16:creationId xmlns:a16="http://schemas.microsoft.com/office/drawing/2014/main" id="{CD40803D-41F9-2113-49AD-5D74D110E934}"/>
              </a:ext>
            </a:extLst>
          </p:cNvPr>
          <p:cNvSpPr txBox="1">
            <a:spLocks/>
          </p:cNvSpPr>
          <p:nvPr/>
        </p:nvSpPr>
        <p:spPr bwMode="auto">
          <a:xfrm>
            <a:off x="5156015" y="4304453"/>
            <a:ext cx="3232611" cy="15902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400"/>
              </a:spcBef>
              <a:spcAft>
                <a:spcPts val="400"/>
              </a:spcAft>
              <a:buFont typeface="Lucida Grande" panose="020B0600040502020204" pitchFamily="34" charset="0"/>
              <a:buNone/>
            </a:pPr>
            <a:r>
              <a:rPr lang="en-US" sz="1700" b="1">
                <a:solidFill>
                  <a:srgbClr val="0072CF"/>
                </a:solidFill>
                <a:latin typeface="+mn-lt"/>
              </a:rPr>
              <a:t>Dose</a:t>
            </a:r>
          </a:p>
          <a:p>
            <a:pPr marL="223838" indent="-223838">
              <a:lnSpc>
                <a:spcPts val="2200"/>
              </a:lnSpc>
              <a:spcBef>
                <a:spcPts val="400"/>
              </a:spcBef>
              <a:spcAft>
                <a:spcPts val="400"/>
              </a:spcAft>
              <a:buClr>
                <a:schemeClr val="accent3"/>
              </a:buClr>
            </a:pPr>
            <a:r>
              <a:rPr lang="en-US" sz="1600">
                <a:latin typeface="+mn-lt"/>
              </a:rPr>
              <a:t>150mg daily for 6 days, then </a:t>
            </a:r>
          </a:p>
          <a:p>
            <a:pPr marL="223838" indent="-223838">
              <a:lnSpc>
                <a:spcPts val="2200"/>
              </a:lnSpc>
              <a:spcBef>
                <a:spcPts val="400"/>
              </a:spcBef>
              <a:spcAft>
                <a:spcPts val="400"/>
              </a:spcAft>
              <a:buClr>
                <a:schemeClr val="accent3"/>
              </a:buClr>
            </a:pPr>
            <a:r>
              <a:rPr lang="en-US" sz="1600">
                <a:latin typeface="+mn-lt"/>
              </a:rPr>
              <a:t>150mg twice daily, at least </a:t>
            </a:r>
            <a:br>
              <a:rPr lang="en-US" sz="1600">
                <a:latin typeface="+mn-lt"/>
              </a:rPr>
            </a:br>
            <a:r>
              <a:rPr lang="en-US" sz="1600">
                <a:latin typeface="+mn-lt"/>
              </a:rPr>
              <a:t>8 hours apart</a:t>
            </a:r>
          </a:p>
          <a:p>
            <a:pPr marL="223838" indent="-223838">
              <a:lnSpc>
                <a:spcPts val="2200"/>
              </a:lnSpc>
              <a:spcBef>
                <a:spcPts val="400"/>
              </a:spcBef>
              <a:spcAft>
                <a:spcPts val="400"/>
              </a:spcAft>
            </a:pPr>
            <a:endParaRPr lang="en-US" sz="1600"/>
          </a:p>
          <a:p>
            <a:pPr marL="223838" indent="-223838">
              <a:lnSpc>
                <a:spcPts val="2200"/>
              </a:lnSpc>
              <a:spcBef>
                <a:spcPts val="400"/>
              </a:spcBef>
              <a:spcAft>
                <a:spcPts val="400"/>
              </a:spcAft>
            </a:pPr>
            <a:endParaRPr lang="en-US" sz="1600" b="1"/>
          </a:p>
          <a:p>
            <a:pPr marL="223838" indent="-223838">
              <a:lnSpc>
                <a:spcPts val="2200"/>
              </a:lnSpc>
              <a:spcBef>
                <a:spcPts val="400"/>
              </a:spcBef>
              <a:spcAft>
                <a:spcPts val="400"/>
              </a:spcAft>
            </a:pPr>
            <a:endParaRPr lang="en-US" sz="1600" b="1"/>
          </a:p>
          <a:p>
            <a:pPr marL="223838" indent="-223838">
              <a:lnSpc>
                <a:spcPts val="2200"/>
              </a:lnSpc>
              <a:spcBef>
                <a:spcPts val="400"/>
              </a:spcBef>
              <a:spcAft>
                <a:spcPts val="400"/>
              </a:spcAft>
            </a:pPr>
            <a:endParaRPr lang="en-US" sz="1600" b="1"/>
          </a:p>
          <a:p>
            <a:pPr marL="223838" indent="-223838">
              <a:lnSpc>
                <a:spcPts val="2200"/>
              </a:lnSpc>
              <a:spcBef>
                <a:spcPts val="400"/>
              </a:spcBef>
              <a:spcAft>
                <a:spcPts val="400"/>
              </a:spcAft>
            </a:pPr>
            <a:endParaRPr lang="en-US" sz="1600" b="1"/>
          </a:p>
          <a:p>
            <a:pPr marL="0" indent="0">
              <a:lnSpc>
                <a:spcPts val="2200"/>
              </a:lnSpc>
              <a:spcBef>
                <a:spcPts val="400"/>
              </a:spcBef>
              <a:spcAft>
                <a:spcPts val="400"/>
              </a:spcAft>
              <a:buNone/>
            </a:pPr>
            <a:endParaRPr lang="en-US" sz="1600" b="1"/>
          </a:p>
        </p:txBody>
      </p:sp>
      <p:pic>
        <p:nvPicPr>
          <p:cNvPr id="5" name="Picture 4">
            <a:extLst>
              <a:ext uri="{FF2B5EF4-FFF2-40B4-BE49-F238E27FC236}">
                <a16:creationId xmlns:a16="http://schemas.microsoft.com/office/drawing/2014/main" id="{F6A208A4-52F0-2831-8836-B3E30A118198}"/>
              </a:ext>
            </a:extLst>
          </p:cNvPr>
          <p:cNvPicPr>
            <a:picLocks noChangeAspect="1"/>
          </p:cNvPicPr>
          <p:nvPr/>
        </p:nvPicPr>
        <p:blipFill>
          <a:blip r:embed="rId3"/>
          <a:stretch>
            <a:fillRect/>
          </a:stretch>
        </p:blipFill>
        <p:spPr>
          <a:xfrm>
            <a:off x="4832515" y="1783079"/>
            <a:ext cx="3714392" cy="2041498"/>
          </a:xfrm>
          <a:prstGeom prst="rect">
            <a:avLst/>
          </a:prstGeom>
        </p:spPr>
      </p:pic>
      <p:sp>
        <p:nvSpPr>
          <p:cNvPr id="4" name="Footer Placeholder 3">
            <a:extLst>
              <a:ext uri="{FF2B5EF4-FFF2-40B4-BE49-F238E27FC236}">
                <a16:creationId xmlns:a16="http://schemas.microsoft.com/office/drawing/2014/main" id="{EA389565-5DCC-E7D6-C468-19030BF8CB7D}"/>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5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274187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09B99-1A96-21FD-0CB9-69BD329DD4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ED71E8-E1B5-946E-2504-9F98B38392A2}"/>
              </a:ext>
            </a:extLst>
          </p:cNvPr>
          <p:cNvSpPr>
            <a:spLocks noGrp="1"/>
          </p:cNvSpPr>
          <p:nvPr>
            <p:ph type="title"/>
          </p:nvPr>
        </p:nvSpPr>
        <p:spPr/>
        <p:txBody>
          <a:bodyPr/>
          <a:lstStyle/>
          <a:p>
            <a:r>
              <a:rPr lang="en-US"/>
              <a:t>Bupropion: contraindications</a:t>
            </a:r>
          </a:p>
        </p:txBody>
      </p:sp>
      <p:sp>
        <p:nvSpPr>
          <p:cNvPr id="11" name="Text Placeholder 3">
            <a:extLst>
              <a:ext uri="{FF2B5EF4-FFF2-40B4-BE49-F238E27FC236}">
                <a16:creationId xmlns:a16="http://schemas.microsoft.com/office/drawing/2014/main" id="{F951170A-40F1-7779-E9C0-EA2859207ED2}"/>
              </a:ext>
            </a:extLst>
          </p:cNvPr>
          <p:cNvSpPr txBox="1">
            <a:spLocks/>
          </p:cNvSpPr>
          <p:nvPr/>
        </p:nvSpPr>
        <p:spPr bwMode="auto">
          <a:xfrm>
            <a:off x="571500" y="1684048"/>
            <a:ext cx="4053826" cy="44384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400"/>
              </a:spcBef>
              <a:spcAft>
                <a:spcPts val="400"/>
              </a:spcAft>
              <a:buNone/>
            </a:pPr>
            <a:r>
              <a:rPr lang="en-US" sz="1700" b="1">
                <a:solidFill>
                  <a:srgbClr val="0072CF"/>
                </a:solidFill>
                <a:latin typeface="Arial" panose="020B0604020202020204" pitchFamily="34" charset="0"/>
                <a:cs typeface="Arial" panose="020B0604020202020204" pitchFamily="34" charset="0"/>
              </a:rPr>
              <a:t>Contraindications</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Pregnancy/breast feeding</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People under 18</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Current or history of seizure disorder</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Abrupt alcohol/sedative withdrawal</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Central nervous system (CNS) </a:t>
            </a:r>
            <a:r>
              <a:rPr lang="en-US" sz="1500" err="1">
                <a:latin typeface="Arial" panose="020B0604020202020204" pitchFamily="34" charset="0"/>
                <a:cs typeface="Arial" panose="020B0604020202020204" pitchFamily="34" charset="0"/>
              </a:rPr>
              <a:t>tumour</a:t>
            </a:r>
            <a:endParaRPr lang="en-US" sz="1500">
              <a:latin typeface="Arial" panose="020B0604020202020204" pitchFamily="34" charset="0"/>
              <a:cs typeface="Arial" panose="020B0604020202020204" pitchFamily="34" charset="0"/>
            </a:endParaRP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Use of irreversible monoamine </a:t>
            </a:r>
            <a:br>
              <a:rPr lang="en-US" sz="1500">
                <a:latin typeface="Arial" panose="020B0604020202020204" pitchFamily="34" charset="0"/>
                <a:cs typeface="Arial" panose="020B0604020202020204" pitchFamily="34" charset="0"/>
              </a:rPr>
            </a:br>
            <a:r>
              <a:rPr lang="en-US" sz="1500">
                <a:latin typeface="Arial" panose="020B0604020202020204" pitchFamily="34" charset="0"/>
                <a:cs typeface="Arial" panose="020B0604020202020204" pitchFamily="34" charset="0"/>
              </a:rPr>
              <a:t>oxidase inhibitors (allow 14 days)</a:t>
            </a:r>
          </a:p>
        </p:txBody>
      </p:sp>
      <p:sp>
        <p:nvSpPr>
          <p:cNvPr id="9" name="Text Placeholder 3">
            <a:extLst>
              <a:ext uri="{FF2B5EF4-FFF2-40B4-BE49-F238E27FC236}">
                <a16:creationId xmlns:a16="http://schemas.microsoft.com/office/drawing/2014/main" id="{8F8D7254-B053-6BFA-34BD-87C1FC7CAFE4}"/>
              </a:ext>
            </a:extLst>
          </p:cNvPr>
          <p:cNvSpPr txBox="1">
            <a:spLocks/>
          </p:cNvSpPr>
          <p:nvPr/>
        </p:nvSpPr>
        <p:spPr bwMode="auto">
          <a:xfrm>
            <a:off x="4788024" y="1684048"/>
            <a:ext cx="4053826" cy="43032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400"/>
              </a:spcBef>
              <a:spcAft>
                <a:spcPts val="400"/>
              </a:spcAft>
              <a:buNone/>
            </a:pPr>
            <a:r>
              <a:rPr lang="en-US" sz="1700" b="1">
                <a:solidFill>
                  <a:srgbClr val="00B1FF"/>
                </a:solidFill>
              </a:rPr>
              <a:t> </a:t>
            </a:r>
          </a:p>
          <a:p>
            <a:pPr marL="223838" indent="-223838">
              <a:lnSpc>
                <a:spcPts val="1800"/>
              </a:lnSpc>
              <a:spcBef>
                <a:spcPts val="800"/>
              </a:spcBef>
              <a:spcAft>
                <a:spcPts val="800"/>
              </a:spcAft>
              <a:buClr>
                <a:schemeClr val="accent3"/>
              </a:buClr>
            </a:pPr>
            <a:r>
              <a:rPr lang="en-US" sz="1500">
                <a:latin typeface="+mn-lt"/>
              </a:rPr>
              <a:t>History bulimia, anorexia nervosa </a:t>
            </a:r>
          </a:p>
          <a:p>
            <a:pPr marL="223838" indent="-223838">
              <a:lnSpc>
                <a:spcPts val="1800"/>
              </a:lnSpc>
              <a:spcBef>
                <a:spcPts val="800"/>
              </a:spcBef>
              <a:spcAft>
                <a:spcPts val="800"/>
              </a:spcAft>
              <a:buClr>
                <a:schemeClr val="accent3"/>
              </a:buClr>
            </a:pPr>
            <a:r>
              <a:rPr lang="en-US" sz="1500">
                <a:latin typeface="+mn-lt"/>
              </a:rPr>
              <a:t>Severe hepatic cirrhosis</a:t>
            </a:r>
          </a:p>
          <a:p>
            <a:pPr marL="223838" indent="-223838">
              <a:lnSpc>
                <a:spcPts val="1800"/>
              </a:lnSpc>
              <a:spcBef>
                <a:spcPts val="800"/>
              </a:spcBef>
              <a:spcAft>
                <a:spcPts val="800"/>
              </a:spcAft>
              <a:buClr>
                <a:schemeClr val="accent3"/>
              </a:buClr>
            </a:pPr>
            <a:r>
              <a:rPr lang="en-US" sz="1500">
                <a:latin typeface="+mn-lt"/>
              </a:rPr>
              <a:t>History bipolar disorder</a:t>
            </a:r>
          </a:p>
          <a:p>
            <a:pPr marL="223838" indent="-223838">
              <a:lnSpc>
                <a:spcPts val="1800"/>
              </a:lnSpc>
              <a:spcBef>
                <a:spcPts val="800"/>
              </a:spcBef>
              <a:spcAft>
                <a:spcPts val="800"/>
              </a:spcAft>
              <a:buClr>
                <a:schemeClr val="accent3"/>
              </a:buClr>
            </a:pPr>
            <a:r>
              <a:rPr lang="en-US" sz="1500">
                <a:latin typeface="+mn-lt"/>
              </a:rPr>
              <a:t>Concomitant use of another bupropion- containing product</a:t>
            </a:r>
          </a:p>
          <a:p>
            <a:pPr marL="223838" indent="-223838">
              <a:lnSpc>
                <a:spcPts val="1800"/>
              </a:lnSpc>
              <a:spcBef>
                <a:spcPts val="800"/>
              </a:spcBef>
              <a:spcAft>
                <a:spcPts val="800"/>
              </a:spcAft>
              <a:buClr>
                <a:schemeClr val="accent3"/>
              </a:buClr>
            </a:pPr>
            <a:r>
              <a:rPr lang="en-US" sz="1500">
                <a:latin typeface="+mn-lt"/>
              </a:rPr>
              <a:t>Allergy to bupropion or excipients</a:t>
            </a:r>
          </a:p>
          <a:p>
            <a:pPr marL="223838" indent="-223838">
              <a:lnSpc>
                <a:spcPts val="1800"/>
              </a:lnSpc>
              <a:spcBef>
                <a:spcPts val="800"/>
              </a:spcBef>
              <a:spcAft>
                <a:spcPts val="800"/>
              </a:spcAft>
              <a:buClr>
                <a:schemeClr val="accent3"/>
              </a:buClr>
            </a:pPr>
            <a:r>
              <a:rPr lang="en-US" sz="1500" b="1">
                <a:solidFill>
                  <a:srgbClr val="0072CF"/>
                </a:solidFill>
                <a:latin typeface="+mn-lt"/>
              </a:rPr>
              <a:t>See SPC for drug interactions</a:t>
            </a:r>
          </a:p>
        </p:txBody>
      </p:sp>
      <p:sp>
        <p:nvSpPr>
          <p:cNvPr id="3" name="Footer Placeholder 3">
            <a:extLst>
              <a:ext uri="{FF2B5EF4-FFF2-40B4-BE49-F238E27FC236}">
                <a16:creationId xmlns:a16="http://schemas.microsoft.com/office/drawing/2014/main" id="{5DF01E62-5574-8581-1C9A-31716917FFE8}"/>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5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66593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1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1DFBB0-13C9-96EA-5C14-F505A5CD603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BE05C6-4F96-5A5C-855D-140EF1542653}"/>
              </a:ext>
            </a:extLst>
          </p:cNvPr>
          <p:cNvSpPr>
            <a:spLocks noGrp="1"/>
          </p:cNvSpPr>
          <p:nvPr>
            <p:ph type="title"/>
          </p:nvPr>
        </p:nvSpPr>
        <p:spPr/>
        <p:txBody>
          <a:bodyPr/>
          <a:lstStyle/>
          <a:p>
            <a:r>
              <a:rPr lang="en-US"/>
              <a:t>Bupropion: side effects and cautions</a:t>
            </a:r>
          </a:p>
        </p:txBody>
      </p:sp>
      <p:sp>
        <p:nvSpPr>
          <p:cNvPr id="8" name="Text Placeholder 3">
            <a:extLst>
              <a:ext uri="{FF2B5EF4-FFF2-40B4-BE49-F238E27FC236}">
                <a16:creationId xmlns:a16="http://schemas.microsoft.com/office/drawing/2014/main" id="{62E8D225-A1ED-EB3F-159C-A1DE73B2B34B}"/>
              </a:ext>
            </a:extLst>
          </p:cNvPr>
          <p:cNvSpPr txBox="1">
            <a:spLocks/>
          </p:cNvSpPr>
          <p:nvPr/>
        </p:nvSpPr>
        <p:spPr bwMode="auto">
          <a:xfrm>
            <a:off x="571500" y="1684047"/>
            <a:ext cx="3817620" cy="44464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400"/>
              </a:spcBef>
              <a:spcAft>
                <a:spcPts val="400"/>
              </a:spcAft>
              <a:buNone/>
            </a:pPr>
            <a:r>
              <a:rPr lang="en-US" sz="1700" b="1">
                <a:solidFill>
                  <a:srgbClr val="0072CF"/>
                </a:solidFill>
                <a:latin typeface="Arial" panose="020B0604020202020204" pitchFamily="34" charset="0"/>
                <a:cs typeface="Arial" panose="020B0604020202020204" pitchFamily="34" charset="0"/>
              </a:rPr>
              <a:t>Side effects</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&gt;1/10 patients experience insomnia</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Less common symptoms (&gt;1/100)</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Rash/ urticaria</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Headache/dizziness </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Fever </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Gastrointestinal problems, e.g. dry mouth, nausea</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Low risk (&lt;1/1000) seizure</a:t>
            </a:r>
            <a:endParaRPr lang="en-US" sz="1600">
              <a:latin typeface="Arial" panose="020B0604020202020204" pitchFamily="34" charset="0"/>
              <a:cs typeface="Arial" panose="020B0604020202020204" pitchFamily="34" charset="0"/>
            </a:endParaRPr>
          </a:p>
        </p:txBody>
      </p:sp>
      <p:sp>
        <p:nvSpPr>
          <p:cNvPr id="9" name="Text Placeholder 3">
            <a:extLst>
              <a:ext uri="{FF2B5EF4-FFF2-40B4-BE49-F238E27FC236}">
                <a16:creationId xmlns:a16="http://schemas.microsoft.com/office/drawing/2014/main" id="{0200681F-A8DE-7471-187F-B527F217D861}"/>
              </a:ext>
            </a:extLst>
          </p:cNvPr>
          <p:cNvSpPr txBox="1">
            <a:spLocks/>
          </p:cNvSpPr>
          <p:nvPr/>
        </p:nvSpPr>
        <p:spPr bwMode="auto">
          <a:xfrm>
            <a:off x="4754882" y="1684047"/>
            <a:ext cx="4053826" cy="44464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400"/>
              </a:spcBef>
              <a:spcAft>
                <a:spcPts val="400"/>
              </a:spcAft>
              <a:buNone/>
            </a:pPr>
            <a:r>
              <a:rPr lang="en-US" sz="1700" b="1">
                <a:solidFill>
                  <a:srgbClr val="0072CF"/>
                </a:solidFill>
                <a:latin typeface="Arial" panose="020B0604020202020204" pitchFamily="34" charset="0"/>
                <a:cs typeface="Arial" panose="020B0604020202020204" pitchFamily="34" charset="0"/>
              </a:rPr>
              <a:t>Cautions</a:t>
            </a:r>
          </a:p>
          <a:p>
            <a:pPr marL="0" indent="0">
              <a:lnSpc>
                <a:spcPts val="1800"/>
              </a:lnSpc>
              <a:spcBef>
                <a:spcPts val="800"/>
              </a:spcBef>
              <a:spcAft>
                <a:spcPts val="800"/>
              </a:spcAft>
              <a:buNone/>
            </a:pPr>
            <a:r>
              <a:rPr lang="en-US" sz="1500">
                <a:latin typeface="Arial" panose="020B0604020202020204" pitchFamily="34" charset="0"/>
                <a:cs typeface="Arial" panose="020B0604020202020204" pitchFamily="34" charset="0"/>
              </a:rPr>
              <a:t>Recommended dose of 150mg/day for:</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Mild/moderate hepatic impairment</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Renal impairment</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Predisposing risk factors for seizures</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Elderly people</a:t>
            </a:r>
          </a:p>
          <a:p>
            <a:pPr marL="223838" indent="-223838">
              <a:lnSpc>
                <a:spcPts val="1800"/>
              </a:lnSpc>
              <a:spcBef>
                <a:spcPts val="800"/>
              </a:spcBef>
              <a:spcAft>
                <a:spcPts val="800"/>
              </a:spcAft>
              <a:buClr>
                <a:schemeClr val="accent3"/>
              </a:buClr>
            </a:pPr>
            <a:r>
              <a:rPr lang="en-US" sz="1500">
                <a:latin typeface="Arial" panose="020B0604020202020204" pitchFamily="34" charset="0"/>
                <a:cs typeface="Arial" panose="020B0604020202020204" pitchFamily="34" charset="0"/>
              </a:rPr>
              <a:t>(&lt;1/1000) seizure</a:t>
            </a:r>
            <a:endParaRPr lang="en-US" sz="1600">
              <a:latin typeface="Arial" panose="020B0604020202020204" pitchFamily="34" charset="0"/>
              <a:cs typeface="Arial" panose="020B0604020202020204" pitchFamily="34" charset="0"/>
            </a:endParaRPr>
          </a:p>
        </p:txBody>
      </p:sp>
      <p:sp>
        <p:nvSpPr>
          <p:cNvPr id="3" name="Footer Placeholder 3">
            <a:extLst>
              <a:ext uri="{FF2B5EF4-FFF2-40B4-BE49-F238E27FC236}">
                <a16:creationId xmlns:a16="http://schemas.microsoft.com/office/drawing/2014/main" id="{3B8356FB-5446-AF7A-FDBD-E53A5D5EEFC6}"/>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5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107685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F9028-98C1-2CF2-9577-735B1A85E0C0}"/>
              </a:ext>
            </a:extLst>
          </p:cNvPr>
          <p:cNvSpPr>
            <a:spLocks noGrp="1"/>
          </p:cNvSpPr>
          <p:nvPr>
            <p:ph type="title"/>
          </p:nvPr>
        </p:nvSpPr>
        <p:spPr/>
        <p:txBody>
          <a:bodyPr/>
          <a:lstStyle/>
          <a:p>
            <a:r>
              <a:rPr lang="en-US">
                <a:latin typeface="Arial"/>
                <a:cs typeface="Arial"/>
              </a:rPr>
              <a:t>Combining tobacco dependence treatments</a:t>
            </a:r>
          </a:p>
        </p:txBody>
      </p:sp>
      <p:sp>
        <p:nvSpPr>
          <p:cNvPr id="5" name="TextBox 4">
            <a:extLst>
              <a:ext uri="{FF2B5EF4-FFF2-40B4-BE49-F238E27FC236}">
                <a16:creationId xmlns:a16="http://schemas.microsoft.com/office/drawing/2014/main" id="{194DB41B-214A-732B-2EFD-8D8F2DF00318}"/>
              </a:ext>
            </a:extLst>
          </p:cNvPr>
          <p:cNvSpPr txBox="1"/>
          <p:nvPr/>
        </p:nvSpPr>
        <p:spPr bwMode="auto">
          <a:xfrm flipH="1">
            <a:off x="593184" y="5548932"/>
            <a:ext cx="7966604" cy="451522"/>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a:bodyPr>
          <a:lstStyle/>
          <a:p>
            <a:pPr>
              <a:lnSpc>
                <a:spcPct val="110000"/>
              </a:lnSpc>
              <a:spcBef>
                <a:spcPts val="0"/>
              </a:spcBef>
              <a:spcAft>
                <a:spcPts val="0"/>
              </a:spcAft>
              <a:buClr>
                <a:srgbClr val="C10C21"/>
              </a:buClr>
            </a:pPr>
            <a:r>
              <a:rPr kumimoji="0" lang="en-US" sz="900" b="0" i="0" u="none" strike="noStrike" kern="1200" cap="none" spc="0" normalizeH="0" baseline="0" noProof="0">
                <a:ln>
                  <a:noFill/>
                </a:ln>
                <a:effectLst/>
                <a:uLnTx/>
                <a:uFillTx/>
                <a:latin typeface="+mn-lt"/>
                <a:ea typeface="Geneva" pitchFamily="-109" charset="0"/>
                <a:cs typeface="Geneva" pitchFamily="-109" charset="0"/>
              </a:rPr>
              <a:t>Source: </a:t>
            </a:r>
            <a:r>
              <a:rPr lang="en-CA" sz="900">
                <a:effectLst/>
                <a:latin typeface="Arial" panose="020B0604020202020204" pitchFamily="34" charset="0"/>
              </a:rPr>
              <a:t>Thomas KH, et al. Comparative clinical effectiveness and safety of tobacco cessation pharmacotherapies and electronic cigarettes: </a:t>
            </a:r>
          </a:p>
          <a:p>
            <a:pPr>
              <a:lnSpc>
                <a:spcPct val="110000"/>
              </a:lnSpc>
              <a:spcBef>
                <a:spcPts val="0"/>
              </a:spcBef>
              <a:spcAft>
                <a:spcPts val="0"/>
              </a:spcAft>
              <a:buClr>
                <a:srgbClr val="C10C21"/>
              </a:buClr>
            </a:pPr>
            <a:r>
              <a:rPr lang="en-CA" sz="900">
                <a:effectLst/>
                <a:latin typeface="Arial" panose="020B0604020202020204" pitchFamily="34" charset="0"/>
              </a:rPr>
              <a:t>a systematic review and network meta-analysis of randomized controlled trials. Addiction. 2022;117(4):861-76. </a:t>
            </a:r>
            <a:endParaRPr kumimoji="0" lang="en-US" sz="900" b="0" i="0" u="none" strike="noStrike" kern="1200" cap="none" spc="0" normalizeH="0" baseline="0" noProof="0">
              <a:ln>
                <a:noFill/>
              </a:ln>
              <a:solidFill>
                <a:srgbClr val="EEAB91"/>
              </a:solidFill>
              <a:effectLst/>
              <a:uLnTx/>
              <a:uFillTx/>
              <a:latin typeface="+mn-lt"/>
              <a:ea typeface="Geneva" pitchFamily="-109" charset="0"/>
              <a:cs typeface="Geneva" pitchFamily="-109" charset="0"/>
            </a:endParaRPr>
          </a:p>
        </p:txBody>
      </p:sp>
      <p:pic>
        <p:nvPicPr>
          <p:cNvPr id="7" name="Picture 6">
            <a:extLst>
              <a:ext uri="{FF2B5EF4-FFF2-40B4-BE49-F238E27FC236}">
                <a16:creationId xmlns:a16="http://schemas.microsoft.com/office/drawing/2014/main" id="{B83FC154-4CD6-B29C-BD69-E554FA0A11EF}"/>
              </a:ext>
            </a:extLst>
          </p:cNvPr>
          <p:cNvPicPr>
            <a:picLocks noChangeAspect="1"/>
          </p:cNvPicPr>
          <p:nvPr/>
        </p:nvPicPr>
        <p:blipFill>
          <a:blip r:embed="rId3"/>
          <a:srcRect/>
          <a:stretch/>
        </p:blipFill>
        <p:spPr>
          <a:xfrm>
            <a:off x="515855" y="1821702"/>
            <a:ext cx="8314847" cy="3729082"/>
          </a:xfrm>
          <a:prstGeom prst="rect">
            <a:avLst/>
          </a:prstGeom>
        </p:spPr>
      </p:pic>
      <p:sp>
        <p:nvSpPr>
          <p:cNvPr id="4" name="Footer Placeholder 3">
            <a:extLst>
              <a:ext uri="{FF2B5EF4-FFF2-40B4-BE49-F238E27FC236}">
                <a16:creationId xmlns:a16="http://schemas.microsoft.com/office/drawing/2014/main" id="{26B2BAC4-96A1-E089-FB27-338B0DE31DD1}"/>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5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09930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E3902-2924-064E-85A9-2B44F3F1828C}"/>
              </a:ext>
            </a:extLst>
          </p:cNvPr>
          <p:cNvSpPr>
            <a:spLocks noGrp="1"/>
          </p:cNvSpPr>
          <p:nvPr>
            <p:ph type="title"/>
          </p:nvPr>
        </p:nvSpPr>
        <p:spPr/>
        <p:txBody>
          <a:bodyPr/>
          <a:lstStyle/>
          <a:p>
            <a:r>
              <a:rPr lang="en-US">
                <a:latin typeface="+mn-lt"/>
              </a:rPr>
              <a:t>Nicotine analogue medications</a:t>
            </a:r>
          </a:p>
        </p:txBody>
      </p:sp>
      <p:sp>
        <p:nvSpPr>
          <p:cNvPr id="11" name="Text Placeholder 3">
            <a:extLst>
              <a:ext uri="{FF2B5EF4-FFF2-40B4-BE49-F238E27FC236}">
                <a16:creationId xmlns:a16="http://schemas.microsoft.com/office/drawing/2014/main" id="{8D7D3190-F78A-404A-B0B7-0230568F588C}"/>
              </a:ext>
            </a:extLst>
          </p:cNvPr>
          <p:cNvSpPr txBox="1">
            <a:spLocks/>
          </p:cNvSpPr>
          <p:nvPr/>
        </p:nvSpPr>
        <p:spPr bwMode="auto">
          <a:xfrm>
            <a:off x="571498" y="1684049"/>
            <a:ext cx="7389161" cy="43827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800"/>
              </a:spcBef>
              <a:spcAft>
                <a:spcPts val="800"/>
              </a:spcAft>
              <a:buNone/>
            </a:pPr>
            <a:r>
              <a:rPr lang="en-US" sz="2000" b="1">
                <a:solidFill>
                  <a:schemeClr val="accent1"/>
                </a:solidFill>
                <a:latin typeface="Arial" panose="020B0604020202020204" pitchFamily="34" charset="0"/>
                <a:cs typeface="Arial" panose="020B0604020202020204" pitchFamily="34" charset="0"/>
              </a:rPr>
              <a:t>How it works</a:t>
            </a:r>
          </a:p>
          <a:p>
            <a:pPr marL="342900" indent="-342900">
              <a:lnSpc>
                <a:spcPct val="114000"/>
              </a:lnSpc>
              <a:spcBef>
                <a:spcPts val="800"/>
              </a:spcBef>
              <a:spcAft>
                <a:spcPts val="800"/>
              </a:spcAft>
              <a:buClr>
                <a:schemeClr val="accent3"/>
              </a:buClr>
              <a:buFont typeface="Arial" panose="020B0604020202020204" pitchFamily="34" charset="0"/>
              <a:buChar char="■"/>
            </a:pPr>
            <a:r>
              <a:rPr lang="en-US" sz="2000">
                <a:latin typeface="Arial" panose="020B0604020202020204" pitchFamily="34" charset="0"/>
                <a:cs typeface="Arial" panose="020B0604020202020204" pitchFamily="34" charset="0"/>
              </a:rPr>
              <a:t>Acts at the level of the nicotine </a:t>
            </a:r>
            <a:r>
              <a:rPr lang="en-US" sz="2000" b="1">
                <a:solidFill>
                  <a:srgbClr val="0072CF"/>
                </a:solidFill>
                <a:latin typeface="Arial" panose="020B0604020202020204" pitchFamily="34" charset="0"/>
                <a:cs typeface="Arial" panose="020B0604020202020204" pitchFamily="34" charset="0"/>
              </a:rPr>
              <a:t>receptors in the brain</a:t>
            </a:r>
          </a:p>
          <a:p>
            <a:pPr marL="342900" indent="-342900">
              <a:lnSpc>
                <a:spcPct val="114000"/>
              </a:lnSpc>
              <a:spcBef>
                <a:spcPts val="800"/>
              </a:spcBef>
              <a:spcAft>
                <a:spcPts val="800"/>
              </a:spcAft>
              <a:buClr>
                <a:schemeClr val="accent3"/>
              </a:buClr>
              <a:buFont typeface="Arial" panose="020B0604020202020204" pitchFamily="34" charset="0"/>
              <a:buChar char="■"/>
            </a:pPr>
            <a:r>
              <a:rPr lang="en-US" sz="2000" b="1">
                <a:solidFill>
                  <a:srgbClr val="0072CF"/>
                </a:solidFill>
                <a:latin typeface="Arial" panose="020B0604020202020204" pitchFamily="34" charset="0"/>
                <a:cs typeface="Arial" panose="020B0604020202020204" pitchFamily="34" charset="0"/>
              </a:rPr>
              <a:t>Reduces</a:t>
            </a:r>
            <a:r>
              <a:rPr lang="en-US" sz="2000">
                <a:solidFill>
                  <a:srgbClr val="0072CF"/>
                </a:solidFill>
                <a:latin typeface="Arial" panose="020B0604020202020204" pitchFamily="34" charset="0"/>
                <a:cs typeface="Arial" panose="020B0604020202020204" pitchFamily="34" charset="0"/>
              </a:rPr>
              <a:t> </a:t>
            </a:r>
            <a:r>
              <a:rPr lang="en-US" sz="2000" b="1">
                <a:solidFill>
                  <a:srgbClr val="0072CF"/>
                </a:solidFill>
                <a:latin typeface="Arial" panose="020B0604020202020204" pitchFamily="34" charset="0"/>
                <a:cs typeface="Arial" panose="020B0604020202020204" pitchFamily="34" charset="0"/>
              </a:rPr>
              <a:t>withdrawal symptoms </a:t>
            </a:r>
            <a:r>
              <a:rPr lang="en-US" sz="2000">
                <a:latin typeface="Arial" panose="020B0604020202020204" pitchFamily="34" charset="0"/>
                <a:cs typeface="Arial" panose="020B0604020202020204" pitchFamily="34" charset="0"/>
              </a:rPr>
              <a:t>and </a:t>
            </a:r>
            <a:r>
              <a:rPr lang="en-US" sz="2000" b="1">
                <a:solidFill>
                  <a:srgbClr val="0072CF"/>
                </a:solidFill>
                <a:latin typeface="Arial" panose="020B0604020202020204" pitchFamily="34" charset="0"/>
                <a:cs typeface="Arial" panose="020B0604020202020204" pitchFamily="34" charset="0"/>
              </a:rPr>
              <a:t>urges to smoke </a:t>
            </a:r>
          </a:p>
          <a:p>
            <a:pPr marL="342900" indent="-342900">
              <a:lnSpc>
                <a:spcPct val="114000"/>
              </a:lnSpc>
              <a:spcBef>
                <a:spcPts val="800"/>
              </a:spcBef>
              <a:spcAft>
                <a:spcPts val="800"/>
              </a:spcAft>
              <a:buClr>
                <a:schemeClr val="accent3"/>
              </a:buClr>
              <a:buFont typeface="Arial" panose="020B0604020202020204" pitchFamily="34" charset="0"/>
              <a:buChar char="■"/>
            </a:pPr>
            <a:r>
              <a:rPr lang="en-US" sz="2000" b="1">
                <a:solidFill>
                  <a:srgbClr val="0072CF"/>
                </a:solidFill>
                <a:latin typeface="Arial" panose="020B0604020202020204" pitchFamily="34" charset="0"/>
                <a:cs typeface="Arial" panose="020B0604020202020204" pitchFamily="34" charset="0"/>
              </a:rPr>
              <a:t>Blocks</a:t>
            </a:r>
            <a:r>
              <a:rPr lang="en-US" sz="2000">
                <a:latin typeface="Arial" panose="020B0604020202020204" pitchFamily="34" charset="0"/>
                <a:cs typeface="Arial" panose="020B0604020202020204" pitchFamily="34" charset="0"/>
              </a:rPr>
              <a:t> some of the </a:t>
            </a:r>
            <a:r>
              <a:rPr lang="en-US" sz="2000" b="1">
                <a:solidFill>
                  <a:srgbClr val="0072CF"/>
                </a:solidFill>
                <a:latin typeface="Arial" panose="020B0604020202020204" pitchFamily="34" charset="0"/>
                <a:cs typeface="Arial" panose="020B0604020202020204" pitchFamily="34" charset="0"/>
              </a:rPr>
              <a:t>‘rewarding’ effects </a:t>
            </a:r>
            <a:r>
              <a:rPr lang="en-US" sz="2000">
                <a:latin typeface="Arial" panose="020B0604020202020204" pitchFamily="34" charset="0"/>
                <a:cs typeface="Arial" panose="020B0604020202020204" pitchFamily="34" charset="0"/>
              </a:rPr>
              <a:t>of smoking, meaning less pleasure, enjoyment when you smoke</a:t>
            </a:r>
          </a:p>
          <a:p>
            <a:pPr marL="223838" indent="-223838">
              <a:lnSpc>
                <a:spcPts val="2200"/>
              </a:lnSpc>
              <a:spcBef>
                <a:spcPts val="800"/>
              </a:spcBef>
              <a:spcAft>
                <a:spcPts val="800"/>
              </a:spcAft>
            </a:pPr>
            <a:endParaRPr lang="en-US" sz="1600"/>
          </a:p>
        </p:txBody>
      </p:sp>
      <p:sp>
        <p:nvSpPr>
          <p:cNvPr id="3" name="TextBox 2">
            <a:extLst>
              <a:ext uri="{FF2B5EF4-FFF2-40B4-BE49-F238E27FC236}">
                <a16:creationId xmlns:a16="http://schemas.microsoft.com/office/drawing/2014/main" id="{A948149F-639B-D46C-EC7D-5F6E94FF9102}"/>
              </a:ext>
            </a:extLst>
          </p:cNvPr>
          <p:cNvSpPr txBox="1"/>
          <p:nvPr/>
        </p:nvSpPr>
        <p:spPr bwMode="auto">
          <a:xfrm>
            <a:off x="7124700" y="444500"/>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a:ln>
                <a:noFill/>
              </a:ln>
              <a:solidFill>
                <a:srgbClr val="EEAB91"/>
              </a:solidFill>
              <a:effectLst/>
              <a:uLnTx/>
              <a:uFillTx/>
              <a:latin typeface="+mn-lt"/>
              <a:ea typeface="Geneva" pitchFamily="-109" charset="0"/>
              <a:cs typeface="Geneva" pitchFamily="-109" charset="0"/>
            </a:endParaRPr>
          </a:p>
        </p:txBody>
      </p:sp>
      <p:sp>
        <p:nvSpPr>
          <p:cNvPr id="5" name="Footer Placeholder 3">
            <a:extLst>
              <a:ext uri="{FF2B5EF4-FFF2-40B4-BE49-F238E27FC236}">
                <a16:creationId xmlns:a16="http://schemas.microsoft.com/office/drawing/2014/main" id="{0FCBA6F9-C913-A088-94A1-41C0D81A1CA5}"/>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295098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661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F6A9EBA-30E1-750A-9BAE-D7801999C15A}"/>
              </a:ext>
            </a:extLst>
          </p:cNvPr>
          <p:cNvSpPr>
            <a:spLocks noGrp="1"/>
          </p:cNvSpPr>
          <p:nvPr>
            <p:ph type="title"/>
          </p:nvPr>
        </p:nvSpPr>
        <p:spPr>
          <a:xfrm>
            <a:off x="571500" y="152400"/>
            <a:ext cx="7962900" cy="1066800"/>
          </a:xfrm>
        </p:spPr>
        <p:txBody>
          <a:bodyPr/>
          <a:lstStyle/>
          <a:p>
            <a:r>
              <a:rPr lang="en-US" altLang="en-US" b="1">
                <a:sym typeface="Symbol" pitchFamily="18" charset="2"/>
              </a:rPr>
              <a:t>How nicotine analogue medications work….</a:t>
            </a:r>
            <a:endParaRPr lang="en-US">
              <a:latin typeface="+mn-lt"/>
            </a:endParaRPr>
          </a:p>
        </p:txBody>
      </p:sp>
      <p:grpSp>
        <p:nvGrpSpPr>
          <p:cNvPr id="2" name="Group 3"/>
          <p:cNvGrpSpPr>
            <a:grpSpLocks/>
          </p:cNvGrpSpPr>
          <p:nvPr/>
        </p:nvGrpSpPr>
        <p:grpSpPr bwMode="auto">
          <a:xfrm>
            <a:off x="6553200" y="2667000"/>
            <a:ext cx="1143000" cy="860425"/>
            <a:chOff x="2967" y="1300"/>
            <a:chExt cx="720" cy="542"/>
          </a:xfrm>
        </p:grpSpPr>
        <p:sp>
          <p:nvSpPr>
            <p:cNvPr id="289854" name="Text Box 4"/>
            <p:cNvSpPr txBox="1">
              <a:spLocks noChangeArrowheads="1"/>
            </p:cNvSpPr>
            <p:nvPr/>
          </p:nvSpPr>
          <p:spPr bwMode="auto">
            <a:xfrm>
              <a:off x="2967" y="1300"/>
              <a:ext cx="720" cy="231"/>
            </a:xfrm>
            <a:prstGeom prst="rect">
              <a:avLst/>
            </a:prstGeom>
            <a:noFill/>
            <a:ln w="9525">
              <a:noFill/>
              <a:miter lim="800000"/>
              <a:headEnd/>
              <a:tailEnd/>
            </a:ln>
          </p:spPr>
          <p:txBody>
            <a:bodyPr>
              <a:spAutoFit/>
            </a:bodyPr>
            <a:lstStyle/>
            <a:p>
              <a:pPr algn="ctr">
                <a:spcBef>
                  <a:spcPct val="50000"/>
                </a:spcBef>
              </a:pPr>
              <a:endParaRPr kumimoji="1" lang="en-US" altLang="ja-JP">
                <a:solidFill>
                  <a:srgbClr val="BBE0E3"/>
                </a:solidFill>
                <a:ea typeface="ＭＳ Ｐゴシック" pitchFamily="34" charset="-128"/>
              </a:endParaRPr>
            </a:p>
          </p:txBody>
        </p:sp>
        <p:sp>
          <p:nvSpPr>
            <p:cNvPr id="356415" name="Freeform 5"/>
            <p:cNvSpPr>
              <a:spLocks/>
            </p:cNvSpPr>
            <p:nvPr/>
          </p:nvSpPr>
          <p:spPr bwMode="auto">
            <a:xfrm>
              <a:off x="3099" y="1517"/>
              <a:ext cx="451" cy="325"/>
            </a:xfrm>
            <a:custGeom>
              <a:avLst/>
              <a:gdLst>
                <a:gd name="T0" fmla="*/ 0 w 451"/>
                <a:gd name="T1" fmla="*/ 0 h 325"/>
                <a:gd name="T2" fmla="*/ 0 w 451"/>
                <a:gd name="T3" fmla="*/ 325 h 325"/>
                <a:gd name="T4" fmla="*/ 228 w 451"/>
                <a:gd name="T5" fmla="*/ 108 h 325"/>
                <a:gd name="T6" fmla="*/ 451 w 451"/>
                <a:gd name="T7" fmla="*/ 325 h 325"/>
                <a:gd name="T8" fmla="*/ 450 w 451"/>
                <a:gd name="T9" fmla="*/ 0 h 325"/>
                <a:gd name="T10" fmla="*/ 0 w 451"/>
                <a:gd name="T11" fmla="*/ 0 h 325"/>
                <a:gd name="T12" fmla="*/ 0 60000 65536"/>
                <a:gd name="T13" fmla="*/ 0 60000 65536"/>
                <a:gd name="T14" fmla="*/ 0 60000 65536"/>
                <a:gd name="T15" fmla="*/ 0 60000 65536"/>
                <a:gd name="T16" fmla="*/ 0 60000 65536"/>
                <a:gd name="T17" fmla="*/ 0 60000 65536"/>
                <a:gd name="T18" fmla="*/ 0 w 451"/>
                <a:gd name="T19" fmla="*/ 0 h 325"/>
                <a:gd name="T20" fmla="*/ 451 w 451"/>
                <a:gd name="T21" fmla="*/ 325 h 325"/>
              </a:gdLst>
              <a:ahLst/>
              <a:cxnLst>
                <a:cxn ang="T12">
                  <a:pos x="T0" y="T1"/>
                </a:cxn>
                <a:cxn ang="T13">
                  <a:pos x="T2" y="T3"/>
                </a:cxn>
                <a:cxn ang="T14">
                  <a:pos x="T4" y="T5"/>
                </a:cxn>
                <a:cxn ang="T15">
                  <a:pos x="T6" y="T7"/>
                </a:cxn>
                <a:cxn ang="T16">
                  <a:pos x="T8" y="T9"/>
                </a:cxn>
                <a:cxn ang="T17">
                  <a:pos x="T10" y="T11"/>
                </a:cxn>
              </a:cxnLst>
              <a:rect l="T18" t="T19" r="T20" b="T21"/>
              <a:pathLst>
                <a:path w="451" h="325">
                  <a:moveTo>
                    <a:pt x="0" y="0"/>
                  </a:moveTo>
                  <a:lnTo>
                    <a:pt x="0" y="325"/>
                  </a:lnTo>
                  <a:lnTo>
                    <a:pt x="228" y="108"/>
                  </a:lnTo>
                  <a:lnTo>
                    <a:pt x="451" y="325"/>
                  </a:lnTo>
                  <a:lnTo>
                    <a:pt x="450" y="0"/>
                  </a:lnTo>
                  <a:lnTo>
                    <a:pt x="0" y="0"/>
                  </a:lnTo>
                  <a:close/>
                </a:path>
              </a:pathLst>
            </a:custGeom>
            <a:solidFill>
              <a:schemeClr val="accent1"/>
            </a:solidFill>
            <a:ln w="28575">
              <a:noFill/>
              <a:round/>
              <a:headEnd/>
              <a:tailEnd/>
            </a:ln>
            <a:effectLst>
              <a:outerShdw dist="17961" dir="2700000" algn="ctr" rotWithShape="0">
                <a:schemeClr val="bg2"/>
              </a:outerShdw>
            </a:effectLst>
          </p:spPr>
          <p:txBody>
            <a:bodyPr/>
            <a:lstStyle/>
            <a:p>
              <a:pPr>
                <a:defRPr/>
              </a:pPr>
              <a:endParaRPr lang="en-US"/>
            </a:p>
          </p:txBody>
        </p:sp>
      </p:grpSp>
      <p:grpSp>
        <p:nvGrpSpPr>
          <p:cNvPr id="3" name="Group 6"/>
          <p:cNvGrpSpPr>
            <a:grpSpLocks/>
          </p:cNvGrpSpPr>
          <p:nvPr/>
        </p:nvGrpSpPr>
        <p:grpSpPr bwMode="auto">
          <a:xfrm>
            <a:off x="2362200" y="3200400"/>
            <a:ext cx="1143000" cy="860425"/>
            <a:chOff x="1465" y="1295"/>
            <a:chExt cx="720" cy="542"/>
          </a:xfrm>
        </p:grpSpPr>
        <p:sp>
          <p:nvSpPr>
            <p:cNvPr id="289852" name="Text Box 7"/>
            <p:cNvSpPr txBox="1">
              <a:spLocks noChangeArrowheads="1"/>
            </p:cNvSpPr>
            <p:nvPr/>
          </p:nvSpPr>
          <p:spPr bwMode="auto">
            <a:xfrm>
              <a:off x="1465" y="1295"/>
              <a:ext cx="720" cy="231"/>
            </a:xfrm>
            <a:prstGeom prst="rect">
              <a:avLst/>
            </a:prstGeom>
            <a:noFill/>
            <a:ln w="9525">
              <a:noFill/>
              <a:miter lim="800000"/>
              <a:headEnd/>
              <a:tailEnd/>
            </a:ln>
          </p:spPr>
          <p:txBody>
            <a:bodyPr>
              <a:spAutoFit/>
            </a:bodyPr>
            <a:lstStyle/>
            <a:p>
              <a:pPr algn="ctr">
                <a:spcBef>
                  <a:spcPct val="50000"/>
                </a:spcBef>
              </a:pPr>
              <a:r>
                <a:rPr kumimoji="1" lang="en-US" altLang="ja-JP" b="1" i="1">
                  <a:solidFill>
                    <a:srgbClr val="FFFFFF"/>
                  </a:solidFill>
                  <a:ea typeface="ＭＳ Ｐゴシック" pitchFamily="34" charset="-128"/>
                </a:rPr>
                <a:t>Nicotine</a:t>
              </a:r>
            </a:p>
          </p:txBody>
        </p:sp>
        <p:sp>
          <p:nvSpPr>
            <p:cNvPr id="356413" name="Freeform 8"/>
            <p:cNvSpPr>
              <a:spLocks/>
            </p:cNvSpPr>
            <p:nvPr/>
          </p:nvSpPr>
          <p:spPr bwMode="auto">
            <a:xfrm>
              <a:off x="1597" y="1512"/>
              <a:ext cx="451" cy="325"/>
            </a:xfrm>
            <a:custGeom>
              <a:avLst/>
              <a:gdLst>
                <a:gd name="T0" fmla="*/ 0 w 451"/>
                <a:gd name="T1" fmla="*/ 0 h 325"/>
                <a:gd name="T2" fmla="*/ 0 w 451"/>
                <a:gd name="T3" fmla="*/ 325 h 325"/>
                <a:gd name="T4" fmla="*/ 228 w 451"/>
                <a:gd name="T5" fmla="*/ 108 h 325"/>
                <a:gd name="T6" fmla="*/ 451 w 451"/>
                <a:gd name="T7" fmla="*/ 325 h 325"/>
                <a:gd name="T8" fmla="*/ 450 w 451"/>
                <a:gd name="T9" fmla="*/ 0 h 325"/>
                <a:gd name="T10" fmla="*/ 0 w 451"/>
                <a:gd name="T11" fmla="*/ 0 h 325"/>
                <a:gd name="T12" fmla="*/ 0 60000 65536"/>
                <a:gd name="T13" fmla="*/ 0 60000 65536"/>
                <a:gd name="T14" fmla="*/ 0 60000 65536"/>
                <a:gd name="T15" fmla="*/ 0 60000 65536"/>
                <a:gd name="T16" fmla="*/ 0 60000 65536"/>
                <a:gd name="T17" fmla="*/ 0 60000 65536"/>
                <a:gd name="T18" fmla="*/ 0 w 451"/>
                <a:gd name="T19" fmla="*/ 0 h 325"/>
                <a:gd name="T20" fmla="*/ 451 w 451"/>
                <a:gd name="T21" fmla="*/ 325 h 325"/>
              </a:gdLst>
              <a:ahLst/>
              <a:cxnLst>
                <a:cxn ang="T12">
                  <a:pos x="T0" y="T1"/>
                </a:cxn>
                <a:cxn ang="T13">
                  <a:pos x="T2" y="T3"/>
                </a:cxn>
                <a:cxn ang="T14">
                  <a:pos x="T4" y="T5"/>
                </a:cxn>
                <a:cxn ang="T15">
                  <a:pos x="T6" y="T7"/>
                </a:cxn>
                <a:cxn ang="T16">
                  <a:pos x="T8" y="T9"/>
                </a:cxn>
                <a:cxn ang="T17">
                  <a:pos x="T10" y="T11"/>
                </a:cxn>
              </a:cxnLst>
              <a:rect l="T18" t="T19" r="T20" b="T21"/>
              <a:pathLst>
                <a:path w="451" h="325">
                  <a:moveTo>
                    <a:pt x="0" y="0"/>
                  </a:moveTo>
                  <a:lnTo>
                    <a:pt x="0" y="325"/>
                  </a:lnTo>
                  <a:lnTo>
                    <a:pt x="228" y="108"/>
                  </a:lnTo>
                  <a:lnTo>
                    <a:pt x="451" y="325"/>
                  </a:lnTo>
                  <a:lnTo>
                    <a:pt x="450" y="0"/>
                  </a:lnTo>
                  <a:lnTo>
                    <a:pt x="0" y="0"/>
                  </a:lnTo>
                  <a:close/>
                </a:path>
              </a:pathLst>
            </a:custGeom>
            <a:solidFill>
              <a:schemeClr val="accent1"/>
            </a:solidFill>
            <a:ln w="28575">
              <a:noFill/>
              <a:round/>
              <a:headEnd/>
              <a:tailEnd/>
            </a:ln>
            <a:effectLst>
              <a:outerShdw dist="17961" dir="2700000" algn="ctr" rotWithShape="0">
                <a:schemeClr val="bg2"/>
              </a:outerShdw>
            </a:effectLst>
          </p:spPr>
          <p:txBody>
            <a:bodyPr/>
            <a:lstStyle/>
            <a:p>
              <a:pPr>
                <a:defRPr/>
              </a:pPr>
              <a:endParaRPr lang="en-US"/>
            </a:p>
          </p:txBody>
        </p:sp>
      </p:grpSp>
      <p:grpSp>
        <p:nvGrpSpPr>
          <p:cNvPr id="4" name="Group 9"/>
          <p:cNvGrpSpPr>
            <a:grpSpLocks/>
          </p:cNvGrpSpPr>
          <p:nvPr/>
        </p:nvGrpSpPr>
        <p:grpSpPr bwMode="auto">
          <a:xfrm>
            <a:off x="4724400" y="3124200"/>
            <a:ext cx="1143000" cy="860425"/>
            <a:chOff x="2967" y="1300"/>
            <a:chExt cx="720" cy="542"/>
          </a:xfrm>
          <a:solidFill>
            <a:srgbClr val="FF2F92"/>
          </a:solidFill>
        </p:grpSpPr>
        <p:sp>
          <p:nvSpPr>
            <p:cNvPr id="289850" name="Text Box 10"/>
            <p:cNvSpPr txBox="1">
              <a:spLocks noChangeArrowheads="1"/>
            </p:cNvSpPr>
            <p:nvPr/>
          </p:nvSpPr>
          <p:spPr bwMode="auto">
            <a:xfrm>
              <a:off x="2967" y="1300"/>
              <a:ext cx="720" cy="231"/>
            </a:xfrm>
            <a:prstGeom prst="rect">
              <a:avLst/>
            </a:prstGeom>
            <a:grpFill/>
            <a:ln w="9525">
              <a:noFill/>
              <a:miter lim="800000"/>
              <a:headEnd/>
              <a:tailEnd/>
            </a:ln>
          </p:spPr>
          <p:txBody>
            <a:bodyPr>
              <a:spAutoFit/>
            </a:bodyPr>
            <a:lstStyle/>
            <a:p>
              <a:pPr algn="ctr">
                <a:spcBef>
                  <a:spcPct val="50000"/>
                </a:spcBef>
              </a:pPr>
              <a:r>
                <a:rPr kumimoji="1" lang="en-US" altLang="ja-JP" b="1">
                  <a:solidFill>
                    <a:srgbClr val="000000"/>
                  </a:solidFill>
                  <a:ea typeface="ＭＳ Ｐゴシック" pitchFamily="34" charset="-128"/>
                </a:rPr>
                <a:t>Part Ag</a:t>
              </a:r>
            </a:p>
          </p:txBody>
        </p:sp>
        <p:sp>
          <p:nvSpPr>
            <p:cNvPr id="356411" name="Freeform 11"/>
            <p:cNvSpPr>
              <a:spLocks/>
            </p:cNvSpPr>
            <p:nvPr/>
          </p:nvSpPr>
          <p:spPr bwMode="auto">
            <a:xfrm>
              <a:off x="3099" y="1517"/>
              <a:ext cx="451" cy="325"/>
            </a:xfrm>
            <a:custGeom>
              <a:avLst/>
              <a:gdLst>
                <a:gd name="T0" fmla="*/ 0 w 451"/>
                <a:gd name="T1" fmla="*/ 0 h 325"/>
                <a:gd name="T2" fmla="*/ 0 w 451"/>
                <a:gd name="T3" fmla="*/ 325 h 325"/>
                <a:gd name="T4" fmla="*/ 228 w 451"/>
                <a:gd name="T5" fmla="*/ 108 h 325"/>
                <a:gd name="T6" fmla="*/ 451 w 451"/>
                <a:gd name="T7" fmla="*/ 325 h 325"/>
                <a:gd name="T8" fmla="*/ 450 w 451"/>
                <a:gd name="T9" fmla="*/ 0 h 325"/>
                <a:gd name="T10" fmla="*/ 0 w 451"/>
                <a:gd name="T11" fmla="*/ 0 h 325"/>
                <a:gd name="T12" fmla="*/ 0 60000 65536"/>
                <a:gd name="T13" fmla="*/ 0 60000 65536"/>
                <a:gd name="T14" fmla="*/ 0 60000 65536"/>
                <a:gd name="T15" fmla="*/ 0 60000 65536"/>
                <a:gd name="T16" fmla="*/ 0 60000 65536"/>
                <a:gd name="T17" fmla="*/ 0 60000 65536"/>
                <a:gd name="T18" fmla="*/ 0 w 451"/>
                <a:gd name="T19" fmla="*/ 0 h 325"/>
                <a:gd name="T20" fmla="*/ 451 w 451"/>
                <a:gd name="T21" fmla="*/ 325 h 325"/>
              </a:gdLst>
              <a:ahLst/>
              <a:cxnLst>
                <a:cxn ang="T12">
                  <a:pos x="T0" y="T1"/>
                </a:cxn>
                <a:cxn ang="T13">
                  <a:pos x="T2" y="T3"/>
                </a:cxn>
                <a:cxn ang="T14">
                  <a:pos x="T4" y="T5"/>
                </a:cxn>
                <a:cxn ang="T15">
                  <a:pos x="T6" y="T7"/>
                </a:cxn>
                <a:cxn ang="T16">
                  <a:pos x="T8" y="T9"/>
                </a:cxn>
                <a:cxn ang="T17">
                  <a:pos x="T10" y="T11"/>
                </a:cxn>
              </a:cxnLst>
              <a:rect l="T18" t="T19" r="T20" b="T21"/>
              <a:pathLst>
                <a:path w="451" h="325">
                  <a:moveTo>
                    <a:pt x="0" y="0"/>
                  </a:moveTo>
                  <a:lnTo>
                    <a:pt x="0" y="325"/>
                  </a:lnTo>
                  <a:lnTo>
                    <a:pt x="228" y="108"/>
                  </a:lnTo>
                  <a:lnTo>
                    <a:pt x="451" y="325"/>
                  </a:lnTo>
                  <a:lnTo>
                    <a:pt x="450" y="0"/>
                  </a:lnTo>
                  <a:lnTo>
                    <a:pt x="0" y="0"/>
                  </a:lnTo>
                  <a:close/>
                </a:path>
              </a:pathLst>
            </a:custGeom>
            <a:grpFill/>
            <a:ln w="28575">
              <a:noFill/>
              <a:round/>
              <a:headEnd/>
              <a:tailEnd/>
            </a:ln>
            <a:effectLst>
              <a:outerShdw dist="17961" dir="2700000" algn="ctr" rotWithShape="0">
                <a:schemeClr val="bg2"/>
              </a:outerShdw>
            </a:effectLst>
          </p:spPr>
          <p:txBody>
            <a:bodyPr/>
            <a:lstStyle/>
            <a:p>
              <a:pPr>
                <a:defRPr/>
              </a:pPr>
              <a:endParaRPr lang="en-US"/>
            </a:p>
          </p:txBody>
        </p:sp>
      </p:grpSp>
      <p:grpSp>
        <p:nvGrpSpPr>
          <p:cNvPr id="5" name="Group 12"/>
          <p:cNvGrpSpPr>
            <a:grpSpLocks/>
          </p:cNvGrpSpPr>
          <p:nvPr/>
        </p:nvGrpSpPr>
        <p:grpSpPr bwMode="auto">
          <a:xfrm>
            <a:off x="7051675" y="3160713"/>
            <a:ext cx="1143000" cy="860425"/>
            <a:chOff x="2967" y="1300"/>
            <a:chExt cx="720" cy="542"/>
          </a:xfrm>
          <a:solidFill>
            <a:srgbClr val="FF2F92"/>
          </a:solidFill>
        </p:grpSpPr>
        <p:sp>
          <p:nvSpPr>
            <p:cNvPr id="289848" name="Text Box 13"/>
            <p:cNvSpPr txBox="1">
              <a:spLocks noChangeArrowheads="1"/>
            </p:cNvSpPr>
            <p:nvPr/>
          </p:nvSpPr>
          <p:spPr bwMode="auto">
            <a:xfrm>
              <a:off x="2967" y="1300"/>
              <a:ext cx="720" cy="231"/>
            </a:xfrm>
            <a:prstGeom prst="rect">
              <a:avLst/>
            </a:prstGeom>
            <a:grpFill/>
            <a:ln w="9525">
              <a:noFill/>
              <a:miter lim="800000"/>
              <a:headEnd/>
              <a:tailEnd/>
            </a:ln>
          </p:spPr>
          <p:txBody>
            <a:bodyPr>
              <a:spAutoFit/>
            </a:bodyPr>
            <a:lstStyle/>
            <a:p>
              <a:pPr algn="ctr">
                <a:spcBef>
                  <a:spcPct val="50000"/>
                </a:spcBef>
              </a:pPr>
              <a:r>
                <a:rPr kumimoji="1" lang="en-US" altLang="ja-JP" b="1">
                  <a:solidFill>
                    <a:srgbClr val="333399"/>
                  </a:solidFill>
                  <a:ea typeface="ＭＳ Ｐゴシック" pitchFamily="34" charset="-128"/>
                </a:rPr>
                <a:t>Part ag</a:t>
              </a:r>
            </a:p>
          </p:txBody>
        </p:sp>
        <p:sp>
          <p:nvSpPr>
            <p:cNvPr id="356409" name="Freeform 14"/>
            <p:cNvSpPr>
              <a:spLocks/>
            </p:cNvSpPr>
            <p:nvPr/>
          </p:nvSpPr>
          <p:spPr bwMode="auto">
            <a:xfrm>
              <a:off x="3099" y="1517"/>
              <a:ext cx="451" cy="325"/>
            </a:xfrm>
            <a:custGeom>
              <a:avLst/>
              <a:gdLst>
                <a:gd name="T0" fmla="*/ 0 w 451"/>
                <a:gd name="T1" fmla="*/ 0 h 325"/>
                <a:gd name="T2" fmla="*/ 0 w 451"/>
                <a:gd name="T3" fmla="*/ 325 h 325"/>
                <a:gd name="T4" fmla="*/ 228 w 451"/>
                <a:gd name="T5" fmla="*/ 108 h 325"/>
                <a:gd name="T6" fmla="*/ 451 w 451"/>
                <a:gd name="T7" fmla="*/ 325 h 325"/>
                <a:gd name="T8" fmla="*/ 450 w 451"/>
                <a:gd name="T9" fmla="*/ 0 h 325"/>
                <a:gd name="T10" fmla="*/ 0 w 451"/>
                <a:gd name="T11" fmla="*/ 0 h 325"/>
                <a:gd name="T12" fmla="*/ 0 60000 65536"/>
                <a:gd name="T13" fmla="*/ 0 60000 65536"/>
                <a:gd name="T14" fmla="*/ 0 60000 65536"/>
                <a:gd name="T15" fmla="*/ 0 60000 65536"/>
                <a:gd name="T16" fmla="*/ 0 60000 65536"/>
                <a:gd name="T17" fmla="*/ 0 60000 65536"/>
                <a:gd name="T18" fmla="*/ 0 w 451"/>
                <a:gd name="T19" fmla="*/ 0 h 325"/>
                <a:gd name="T20" fmla="*/ 451 w 451"/>
                <a:gd name="T21" fmla="*/ 325 h 325"/>
              </a:gdLst>
              <a:ahLst/>
              <a:cxnLst>
                <a:cxn ang="T12">
                  <a:pos x="T0" y="T1"/>
                </a:cxn>
                <a:cxn ang="T13">
                  <a:pos x="T2" y="T3"/>
                </a:cxn>
                <a:cxn ang="T14">
                  <a:pos x="T4" y="T5"/>
                </a:cxn>
                <a:cxn ang="T15">
                  <a:pos x="T6" y="T7"/>
                </a:cxn>
                <a:cxn ang="T16">
                  <a:pos x="T8" y="T9"/>
                </a:cxn>
                <a:cxn ang="T17">
                  <a:pos x="T10" y="T11"/>
                </a:cxn>
              </a:cxnLst>
              <a:rect l="T18" t="T19" r="T20" b="T21"/>
              <a:pathLst>
                <a:path w="451" h="325">
                  <a:moveTo>
                    <a:pt x="0" y="0"/>
                  </a:moveTo>
                  <a:lnTo>
                    <a:pt x="0" y="325"/>
                  </a:lnTo>
                  <a:lnTo>
                    <a:pt x="228" y="108"/>
                  </a:lnTo>
                  <a:lnTo>
                    <a:pt x="451" y="325"/>
                  </a:lnTo>
                  <a:lnTo>
                    <a:pt x="450" y="0"/>
                  </a:lnTo>
                  <a:lnTo>
                    <a:pt x="0" y="0"/>
                  </a:lnTo>
                  <a:close/>
                </a:path>
              </a:pathLst>
            </a:custGeom>
            <a:grpFill/>
            <a:ln w="28575">
              <a:noFill/>
              <a:round/>
              <a:headEnd/>
              <a:tailEnd/>
            </a:ln>
            <a:effectLst>
              <a:outerShdw dist="17961" dir="2700000" algn="ctr" rotWithShape="0">
                <a:schemeClr val="bg2"/>
              </a:outerShdw>
            </a:effectLst>
          </p:spPr>
          <p:txBody>
            <a:bodyPr/>
            <a:lstStyle/>
            <a:p>
              <a:pPr>
                <a:defRPr/>
              </a:pPr>
              <a:endParaRPr lang="en-US"/>
            </a:p>
          </p:txBody>
        </p:sp>
      </p:grpSp>
      <p:grpSp>
        <p:nvGrpSpPr>
          <p:cNvPr id="289799" name="Group 15"/>
          <p:cNvGrpSpPr>
            <a:grpSpLocks/>
          </p:cNvGrpSpPr>
          <p:nvPr/>
        </p:nvGrpSpPr>
        <p:grpSpPr bwMode="auto">
          <a:xfrm>
            <a:off x="1958975" y="3505200"/>
            <a:ext cx="1885950" cy="514350"/>
            <a:chOff x="1698" y="2472"/>
            <a:chExt cx="1188" cy="324"/>
          </a:xfrm>
        </p:grpSpPr>
        <p:sp>
          <p:nvSpPr>
            <p:cNvPr id="289842" name="Line 16"/>
            <p:cNvSpPr>
              <a:spLocks noChangeShapeType="1"/>
            </p:cNvSpPr>
            <p:nvPr/>
          </p:nvSpPr>
          <p:spPr bwMode="auto">
            <a:xfrm flipH="1">
              <a:off x="1698" y="2472"/>
              <a:ext cx="366" cy="1"/>
            </a:xfrm>
            <a:prstGeom prst="line">
              <a:avLst/>
            </a:prstGeom>
            <a:noFill/>
            <a:ln w="28575" cap="rnd">
              <a:solidFill>
                <a:srgbClr val="BFDFFF"/>
              </a:solidFill>
              <a:round/>
              <a:headEnd/>
              <a:tailEnd/>
            </a:ln>
          </p:spPr>
          <p:txBody>
            <a:bodyPr/>
            <a:lstStyle/>
            <a:p>
              <a:endParaRPr lang="en-US"/>
            </a:p>
          </p:txBody>
        </p:sp>
        <p:sp>
          <p:nvSpPr>
            <p:cNvPr id="289843" name="Line 17"/>
            <p:cNvSpPr>
              <a:spLocks noChangeShapeType="1"/>
            </p:cNvSpPr>
            <p:nvPr/>
          </p:nvSpPr>
          <p:spPr bwMode="auto">
            <a:xfrm flipH="1">
              <a:off x="2514" y="2472"/>
              <a:ext cx="372" cy="1"/>
            </a:xfrm>
            <a:prstGeom prst="line">
              <a:avLst/>
            </a:prstGeom>
            <a:noFill/>
            <a:ln w="28575" cap="rnd">
              <a:solidFill>
                <a:srgbClr val="BFDFFF"/>
              </a:solidFill>
              <a:round/>
              <a:headEnd/>
              <a:tailEnd/>
            </a:ln>
          </p:spPr>
          <p:txBody>
            <a:bodyPr/>
            <a:lstStyle/>
            <a:p>
              <a:endParaRPr lang="en-US"/>
            </a:p>
          </p:txBody>
        </p:sp>
        <p:sp>
          <p:nvSpPr>
            <p:cNvPr id="289844" name="Line 18"/>
            <p:cNvSpPr>
              <a:spLocks noChangeShapeType="1"/>
            </p:cNvSpPr>
            <p:nvPr/>
          </p:nvSpPr>
          <p:spPr bwMode="auto">
            <a:xfrm>
              <a:off x="2064" y="2472"/>
              <a:ext cx="1" cy="324"/>
            </a:xfrm>
            <a:prstGeom prst="line">
              <a:avLst/>
            </a:prstGeom>
            <a:noFill/>
            <a:ln w="28575" cap="rnd">
              <a:solidFill>
                <a:srgbClr val="BFDFFF"/>
              </a:solidFill>
              <a:round/>
              <a:headEnd/>
              <a:tailEnd/>
            </a:ln>
          </p:spPr>
          <p:txBody>
            <a:bodyPr/>
            <a:lstStyle/>
            <a:p>
              <a:endParaRPr lang="en-US"/>
            </a:p>
          </p:txBody>
        </p:sp>
        <p:sp>
          <p:nvSpPr>
            <p:cNvPr id="289845" name="Line 19"/>
            <p:cNvSpPr>
              <a:spLocks noChangeShapeType="1"/>
            </p:cNvSpPr>
            <p:nvPr/>
          </p:nvSpPr>
          <p:spPr bwMode="auto">
            <a:xfrm>
              <a:off x="2514" y="2472"/>
              <a:ext cx="1" cy="324"/>
            </a:xfrm>
            <a:prstGeom prst="line">
              <a:avLst/>
            </a:prstGeom>
            <a:noFill/>
            <a:ln w="28575" cap="rnd">
              <a:solidFill>
                <a:srgbClr val="BFDFFF"/>
              </a:solidFill>
              <a:round/>
              <a:headEnd/>
              <a:tailEnd/>
            </a:ln>
          </p:spPr>
          <p:txBody>
            <a:bodyPr/>
            <a:lstStyle/>
            <a:p>
              <a:endParaRPr lang="en-US"/>
            </a:p>
          </p:txBody>
        </p:sp>
        <p:sp>
          <p:nvSpPr>
            <p:cNvPr id="289846" name="Line 20"/>
            <p:cNvSpPr>
              <a:spLocks noChangeShapeType="1"/>
            </p:cNvSpPr>
            <p:nvPr/>
          </p:nvSpPr>
          <p:spPr bwMode="auto">
            <a:xfrm flipV="1">
              <a:off x="2064" y="2592"/>
              <a:ext cx="228" cy="204"/>
            </a:xfrm>
            <a:prstGeom prst="line">
              <a:avLst/>
            </a:prstGeom>
            <a:noFill/>
            <a:ln w="28575" cap="rnd">
              <a:solidFill>
                <a:srgbClr val="BFDFFF"/>
              </a:solidFill>
              <a:round/>
              <a:headEnd/>
              <a:tailEnd/>
            </a:ln>
          </p:spPr>
          <p:txBody>
            <a:bodyPr/>
            <a:lstStyle/>
            <a:p>
              <a:endParaRPr lang="en-US"/>
            </a:p>
          </p:txBody>
        </p:sp>
        <p:sp>
          <p:nvSpPr>
            <p:cNvPr id="289847" name="Line 21"/>
            <p:cNvSpPr>
              <a:spLocks noChangeShapeType="1"/>
            </p:cNvSpPr>
            <p:nvPr/>
          </p:nvSpPr>
          <p:spPr bwMode="auto">
            <a:xfrm flipH="1" flipV="1">
              <a:off x="2292" y="2592"/>
              <a:ext cx="222" cy="204"/>
            </a:xfrm>
            <a:prstGeom prst="line">
              <a:avLst/>
            </a:prstGeom>
            <a:noFill/>
            <a:ln w="28575" cap="rnd">
              <a:solidFill>
                <a:srgbClr val="BFDFFF"/>
              </a:solidFill>
              <a:round/>
              <a:headEnd/>
              <a:tailEnd/>
            </a:ln>
          </p:spPr>
          <p:txBody>
            <a:bodyPr/>
            <a:lstStyle/>
            <a:p>
              <a:endParaRPr lang="en-US"/>
            </a:p>
          </p:txBody>
        </p:sp>
      </p:grpSp>
      <p:sp>
        <p:nvSpPr>
          <p:cNvPr id="369686" name="Rectangle 22"/>
          <p:cNvSpPr>
            <a:spLocks noChangeArrowheads="1"/>
          </p:cNvSpPr>
          <p:nvPr/>
        </p:nvSpPr>
        <p:spPr bwMode="auto">
          <a:xfrm>
            <a:off x="358775" y="3460750"/>
            <a:ext cx="1725152" cy="400110"/>
          </a:xfrm>
          <a:prstGeom prst="rect">
            <a:avLst/>
          </a:prstGeom>
          <a:noFill/>
          <a:ln w="9525">
            <a:noFill/>
            <a:miter lim="800000"/>
            <a:headEnd/>
            <a:tailEnd/>
          </a:ln>
          <a:effectLst/>
        </p:spPr>
        <p:txBody>
          <a:bodyPr wrap="square">
            <a:spAutoFit/>
          </a:bodyPr>
          <a:lstStyle/>
          <a:p>
            <a:pPr>
              <a:defRPr/>
            </a:pPr>
            <a:r>
              <a:rPr lang="en-US" sz="2000" b="1">
                <a:solidFill>
                  <a:schemeClr val="accent3"/>
                </a:solidFill>
                <a:effectLst>
                  <a:outerShdw blurRad="38100" dist="38100" dir="2700000" algn="tl">
                    <a:srgbClr val="C0C0C0"/>
                  </a:outerShdw>
                </a:effectLst>
                <a:latin typeface="Arial" charset="0"/>
                <a:ea typeface="MS PGothic" pitchFamily="34" charset="-128"/>
                <a:sym typeface="Symbol" pitchFamily="18" charset="2"/>
              </a:rPr>
              <a:t></a:t>
            </a:r>
            <a:r>
              <a:rPr lang="en-US" sz="2000" b="1">
                <a:solidFill>
                  <a:schemeClr val="accent3"/>
                </a:solidFill>
                <a:effectLst>
                  <a:outerShdw blurRad="38100" dist="38100" dir="2700000" algn="tl">
                    <a:srgbClr val="C0C0C0"/>
                  </a:outerShdw>
                </a:effectLst>
                <a:latin typeface="Arial" charset="0"/>
                <a:ea typeface="MS PGothic" pitchFamily="34" charset="-128"/>
              </a:rPr>
              <a:t>4</a:t>
            </a:r>
            <a:r>
              <a:rPr lang="en-US" sz="2000" b="1">
                <a:solidFill>
                  <a:schemeClr val="accent3"/>
                </a:solidFill>
                <a:effectLst>
                  <a:outerShdw blurRad="38100" dist="38100" dir="2700000" algn="tl">
                    <a:srgbClr val="C0C0C0"/>
                  </a:outerShdw>
                </a:effectLst>
                <a:latin typeface="Arial" charset="0"/>
                <a:ea typeface="MS PGothic" pitchFamily="34" charset="-128"/>
                <a:sym typeface="Symbol" pitchFamily="18" charset="2"/>
              </a:rPr>
              <a:t></a:t>
            </a:r>
            <a:r>
              <a:rPr lang="en-US" sz="2000" b="1">
                <a:solidFill>
                  <a:schemeClr val="accent3"/>
                </a:solidFill>
                <a:effectLst>
                  <a:outerShdw blurRad="38100" dist="38100" dir="2700000" algn="tl">
                    <a:srgbClr val="C0C0C0"/>
                  </a:outerShdw>
                </a:effectLst>
                <a:latin typeface="Arial" charset="0"/>
                <a:ea typeface="MS PGothic" pitchFamily="34" charset="-128"/>
              </a:rPr>
              <a:t>2 nAChR</a:t>
            </a:r>
          </a:p>
        </p:txBody>
      </p:sp>
      <p:grpSp>
        <p:nvGrpSpPr>
          <p:cNvPr id="289801" name="Group 23"/>
          <p:cNvGrpSpPr>
            <a:grpSpLocks/>
          </p:cNvGrpSpPr>
          <p:nvPr/>
        </p:nvGrpSpPr>
        <p:grpSpPr bwMode="auto">
          <a:xfrm>
            <a:off x="4321175" y="3519488"/>
            <a:ext cx="1885950" cy="514350"/>
            <a:chOff x="1698" y="2472"/>
            <a:chExt cx="1188" cy="324"/>
          </a:xfrm>
        </p:grpSpPr>
        <p:sp>
          <p:nvSpPr>
            <p:cNvPr id="289836" name="Line 24"/>
            <p:cNvSpPr>
              <a:spLocks noChangeShapeType="1"/>
            </p:cNvSpPr>
            <p:nvPr/>
          </p:nvSpPr>
          <p:spPr bwMode="auto">
            <a:xfrm flipH="1">
              <a:off x="1698" y="2472"/>
              <a:ext cx="366" cy="1"/>
            </a:xfrm>
            <a:prstGeom prst="line">
              <a:avLst/>
            </a:prstGeom>
            <a:noFill/>
            <a:ln w="28575" cap="rnd">
              <a:solidFill>
                <a:srgbClr val="BFDFFF"/>
              </a:solidFill>
              <a:round/>
              <a:headEnd/>
              <a:tailEnd/>
            </a:ln>
          </p:spPr>
          <p:txBody>
            <a:bodyPr/>
            <a:lstStyle/>
            <a:p>
              <a:endParaRPr lang="en-US"/>
            </a:p>
          </p:txBody>
        </p:sp>
        <p:sp>
          <p:nvSpPr>
            <p:cNvPr id="289837" name="Line 25"/>
            <p:cNvSpPr>
              <a:spLocks noChangeShapeType="1"/>
            </p:cNvSpPr>
            <p:nvPr/>
          </p:nvSpPr>
          <p:spPr bwMode="auto">
            <a:xfrm flipH="1">
              <a:off x="2514" y="2472"/>
              <a:ext cx="372" cy="1"/>
            </a:xfrm>
            <a:prstGeom prst="line">
              <a:avLst/>
            </a:prstGeom>
            <a:noFill/>
            <a:ln w="28575" cap="rnd">
              <a:solidFill>
                <a:srgbClr val="BFDFFF"/>
              </a:solidFill>
              <a:round/>
              <a:headEnd/>
              <a:tailEnd/>
            </a:ln>
          </p:spPr>
          <p:txBody>
            <a:bodyPr/>
            <a:lstStyle/>
            <a:p>
              <a:endParaRPr lang="en-US"/>
            </a:p>
          </p:txBody>
        </p:sp>
        <p:sp>
          <p:nvSpPr>
            <p:cNvPr id="289838" name="Line 26"/>
            <p:cNvSpPr>
              <a:spLocks noChangeShapeType="1"/>
            </p:cNvSpPr>
            <p:nvPr/>
          </p:nvSpPr>
          <p:spPr bwMode="auto">
            <a:xfrm>
              <a:off x="2064" y="2472"/>
              <a:ext cx="1" cy="324"/>
            </a:xfrm>
            <a:prstGeom prst="line">
              <a:avLst/>
            </a:prstGeom>
            <a:noFill/>
            <a:ln w="28575" cap="rnd">
              <a:solidFill>
                <a:srgbClr val="BFDFFF"/>
              </a:solidFill>
              <a:round/>
              <a:headEnd/>
              <a:tailEnd/>
            </a:ln>
          </p:spPr>
          <p:txBody>
            <a:bodyPr/>
            <a:lstStyle/>
            <a:p>
              <a:endParaRPr lang="en-US"/>
            </a:p>
          </p:txBody>
        </p:sp>
        <p:sp>
          <p:nvSpPr>
            <p:cNvPr id="289839" name="Line 27"/>
            <p:cNvSpPr>
              <a:spLocks noChangeShapeType="1"/>
            </p:cNvSpPr>
            <p:nvPr/>
          </p:nvSpPr>
          <p:spPr bwMode="auto">
            <a:xfrm>
              <a:off x="2514" y="2472"/>
              <a:ext cx="1" cy="324"/>
            </a:xfrm>
            <a:prstGeom prst="line">
              <a:avLst/>
            </a:prstGeom>
            <a:noFill/>
            <a:ln w="28575" cap="rnd">
              <a:solidFill>
                <a:srgbClr val="BFDFFF"/>
              </a:solidFill>
              <a:round/>
              <a:headEnd/>
              <a:tailEnd/>
            </a:ln>
          </p:spPr>
          <p:txBody>
            <a:bodyPr/>
            <a:lstStyle/>
            <a:p>
              <a:endParaRPr lang="en-US"/>
            </a:p>
          </p:txBody>
        </p:sp>
        <p:sp>
          <p:nvSpPr>
            <p:cNvPr id="289840" name="Line 28"/>
            <p:cNvSpPr>
              <a:spLocks noChangeShapeType="1"/>
            </p:cNvSpPr>
            <p:nvPr/>
          </p:nvSpPr>
          <p:spPr bwMode="auto">
            <a:xfrm flipV="1">
              <a:off x="2064" y="2592"/>
              <a:ext cx="228" cy="204"/>
            </a:xfrm>
            <a:prstGeom prst="line">
              <a:avLst/>
            </a:prstGeom>
            <a:noFill/>
            <a:ln w="28575" cap="rnd">
              <a:solidFill>
                <a:srgbClr val="BFDFFF"/>
              </a:solidFill>
              <a:round/>
              <a:headEnd/>
              <a:tailEnd/>
            </a:ln>
          </p:spPr>
          <p:txBody>
            <a:bodyPr/>
            <a:lstStyle/>
            <a:p>
              <a:endParaRPr lang="en-US"/>
            </a:p>
          </p:txBody>
        </p:sp>
        <p:sp>
          <p:nvSpPr>
            <p:cNvPr id="289841" name="Line 29"/>
            <p:cNvSpPr>
              <a:spLocks noChangeShapeType="1"/>
            </p:cNvSpPr>
            <p:nvPr/>
          </p:nvSpPr>
          <p:spPr bwMode="auto">
            <a:xfrm flipH="1" flipV="1">
              <a:off x="2292" y="2592"/>
              <a:ext cx="222" cy="204"/>
            </a:xfrm>
            <a:prstGeom prst="line">
              <a:avLst/>
            </a:prstGeom>
            <a:noFill/>
            <a:ln w="28575" cap="rnd">
              <a:solidFill>
                <a:srgbClr val="BFDFFF"/>
              </a:solidFill>
              <a:round/>
              <a:headEnd/>
              <a:tailEnd/>
            </a:ln>
          </p:spPr>
          <p:txBody>
            <a:bodyPr/>
            <a:lstStyle/>
            <a:p>
              <a:endParaRPr lang="en-US"/>
            </a:p>
          </p:txBody>
        </p:sp>
      </p:grpSp>
      <p:grpSp>
        <p:nvGrpSpPr>
          <p:cNvPr id="289802" name="Group 30"/>
          <p:cNvGrpSpPr>
            <a:grpSpLocks/>
          </p:cNvGrpSpPr>
          <p:nvPr/>
        </p:nvGrpSpPr>
        <p:grpSpPr bwMode="auto">
          <a:xfrm>
            <a:off x="6683375" y="3490913"/>
            <a:ext cx="1885950" cy="514350"/>
            <a:chOff x="1698" y="2472"/>
            <a:chExt cx="1188" cy="324"/>
          </a:xfrm>
        </p:grpSpPr>
        <p:sp>
          <p:nvSpPr>
            <p:cNvPr id="289830" name="Line 31"/>
            <p:cNvSpPr>
              <a:spLocks noChangeShapeType="1"/>
            </p:cNvSpPr>
            <p:nvPr/>
          </p:nvSpPr>
          <p:spPr bwMode="auto">
            <a:xfrm flipH="1">
              <a:off x="1698" y="2472"/>
              <a:ext cx="366" cy="1"/>
            </a:xfrm>
            <a:prstGeom prst="line">
              <a:avLst/>
            </a:prstGeom>
            <a:noFill/>
            <a:ln w="28575" cap="rnd">
              <a:solidFill>
                <a:srgbClr val="BFDFFF"/>
              </a:solidFill>
              <a:round/>
              <a:headEnd/>
              <a:tailEnd/>
            </a:ln>
          </p:spPr>
          <p:txBody>
            <a:bodyPr/>
            <a:lstStyle/>
            <a:p>
              <a:endParaRPr lang="en-US"/>
            </a:p>
          </p:txBody>
        </p:sp>
        <p:sp>
          <p:nvSpPr>
            <p:cNvPr id="289831" name="Line 32"/>
            <p:cNvSpPr>
              <a:spLocks noChangeShapeType="1"/>
            </p:cNvSpPr>
            <p:nvPr/>
          </p:nvSpPr>
          <p:spPr bwMode="auto">
            <a:xfrm flipH="1">
              <a:off x="2514" y="2472"/>
              <a:ext cx="372" cy="1"/>
            </a:xfrm>
            <a:prstGeom prst="line">
              <a:avLst/>
            </a:prstGeom>
            <a:noFill/>
            <a:ln w="28575" cap="rnd">
              <a:solidFill>
                <a:srgbClr val="BFDFFF"/>
              </a:solidFill>
              <a:round/>
              <a:headEnd/>
              <a:tailEnd/>
            </a:ln>
          </p:spPr>
          <p:txBody>
            <a:bodyPr/>
            <a:lstStyle/>
            <a:p>
              <a:endParaRPr lang="en-US"/>
            </a:p>
          </p:txBody>
        </p:sp>
        <p:sp>
          <p:nvSpPr>
            <p:cNvPr id="289832" name="Line 33"/>
            <p:cNvSpPr>
              <a:spLocks noChangeShapeType="1"/>
            </p:cNvSpPr>
            <p:nvPr/>
          </p:nvSpPr>
          <p:spPr bwMode="auto">
            <a:xfrm>
              <a:off x="2064" y="2472"/>
              <a:ext cx="1" cy="324"/>
            </a:xfrm>
            <a:prstGeom prst="line">
              <a:avLst/>
            </a:prstGeom>
            <a:noFill/>
            <a:ln w="28575" cap="rnd">
              <a:solidFill>
                <a:srgbClr val="BFDFFF"/>
              </a:solidFill>
              <a:round/>
              <a:headEnd/>
              <a:tailEnd/>
            </a:ln>
          </p:spPr>
          <p:txBody>
            <a:bodyPr/>
            <a:lstStyle/>
            <a:p>
              <a:endParaRPr lang="en-US"/>
            </a:p>
          </p:txBody>
        </p:sp>
        <p:sp>
          <p:nvSpPr>
            <p:cNvPr id="289833" name="Line 34"/>
            <p:cNvSpPr>
              <a:spLocks noChangeShapeType="1"/>
            </p:cNvSpPr>
            <p:nvPr/>
          </p:nvSpPr>
          <p:spPr bwMode="auto">
            <a:xfrm>
              <a:off x="2514" y="2472"/>
              <a:ext cx="1" cy="324"/>
            </a:xfrm>
            <a:prstGeom prst="line">
              <a:avLst/>
            </a:prstGeom>
            <a:noFill/>
            <a:ln w="28575" cap="rnd">
              <a:solidFill>
                <a:srgbClr val="BFDFFF"/>
              </a:solidFill>
              <a:round/>
              <a:headEnd/>
              <a:tailEnd/>
            </a:ln>
          </p:spPr>
          <p:txBody>
            <a:bodyPr/>
            <a:lstStyle/>
            <a:p>
              <a:endParaRPr lang="en-US"/>
            </a:p>
          </p:txBody>
        </p:sp>
        <p:sp>
          <p:nvSpPr>
            <p:cNvPr id="289834" name="Line 35"/>
            <p:cNvSpPr>
              <a:spLocks noChangeShapeType="1"/>
            </p:cNvSpPr>
            <p:nvPr/>
          </p:nvSpPr>
          <p:spPr bwMode="auto">
            <a:xfrm flipV="1">
              <a:off x="2064" y="2592"/>
              <a:ext cx="228" cy="204"/>
            </a:xfrm>
            <a:prstGeom prst="line">
              <a:avLst/>
            </a:prstGeom>
            <a:noFill/>
            <a:ln w="28575" cap="rnd">
              <a:solidFill>
                <a:srgbClr val="BFDFFF"/>
              </a:solidFill>
              <a:round/>
              <a:headEnd/>
              <a:tailEnd/>
            </a:ln>
          </p:spPr>
          <p:txBody>
            <a:bodyPr/>
            <a:lstStyle/>
            <a:p>
              <a:endParaRPr lang="en-US"/>
            </a:p>
          </p:txBody>
        </p:sp>
        <p:sp>
          <p:nvSpPr>
            <p:cNvPr id="289835" name="Line 36"/>
            <p:cNvSpPr>
              <a:spLocks noChangeShapeType="1"/>
            </p:cNvSpPr>
            <p:nvPr/>
          </p:nvSpPr>
          <p:spPr bwMode="auto">
            <a:xfrm flipH="1" flipV="1">
              <a:off x="2292" y="2592"/>
              <a:ext cx="222" cy="204"/>
            </a:xfrm>
            <a:prstGeom prst="line">
              <a:avLst/>
            </a:prstGeom>
            <a:noFill/>
            <a:ln w="28575" cap="rnd">
              <a:solidFill>
                <a:srgbClr val="BFDFFF"/>
              </a:solidFill>
              <a:round/>
              <a:headEnd/>
              <a:tailEnd/>
            </a:ln>
          </p:spPr>
          <p:txBody>
            <a:bodyPr/>
            <a:lstStyle/>
            <a:p>
              <a:endParaRPr lang="en-US"/>
            </a:p>
          </p:txBody>
        </p:sp>
      </p:grpSp>
      <p:sp>
        <p:nvSpPr>
          <p:cNvPr id="369701" name="AutoShape 37"/>
          <p:cNvSpPr>
            <a:spLocks noChangeArrowheads="1"/>
          </p:cNvSpPr>
          <p:nvPr/>
        </p:nvSpPr>
        <p:spPr bwMode="invGray">
          <a:xfrm>
            <a:off x="4552950" y="6246814"/>
            <a:ext cx="4529932" cy="439738"/>
          </a:xfrm>
          <a:prstGeom prst="roundRect">
            <a:avLst>
              <a:gd name="adj" fmla="val 15833"/>
            </a:avLst>
          </a:prstGeom>
          <a:solidFill>
            <a:schemeClr val="accent1"/>
          </a:solidFill>
          <a:ln w="28575">
            <a:noFill/>
            <a:round/>
            <a:headEnd/>
            <a:tailEnd/>
          </a:ln>
          <a:effectLst>
            <a:prstShdw prst="shdw17" dist="17961" dir="2700000">
              <a:srgbClr val="0000FF">
                <a:gamma/>
                <a:shade val="60000"/>
                <a:invGamma/>
                <a:alpha val="74998"/>
              </a:srgbClr>
            </a:prstShdw>
          </a:effectLst>
        </p:spPr>
        <p:txBody>
          <a:bodyPr lIns="45720" rIns="45720" anchor="ctr"/>
          <a:lstStyle/>
          <a:p>
            <a:pPr algn="ctr" defTabSz="927100" eaLnBrk="0" hangingPunct="0">
              <a:lnSpc>
                <a:spcPct val="90000"/>
              </a:lnSpc>
              <a:defRPr/>
            </a:pPr>
            <a:r>
              <a:rPr lang="en-US" sz="2000" b="1">
                <a:solidFill>
                  <a:srgbClr val="FFFFFF"/>
                </a:solidFill>
                <a:effectLst>
                  <a:outerShdw blurRad="38100" dist="38100" dir="2700000" algn="tl">
                    <a:srgbClr val="000000"/>
                  </a:outerShdw>
                </a:effectLst>
                <a:latin typeface="Arial" charset="0"/>
                <a:ea typeface="MS PGothic" pitchFamily="34" charset="-128"/>
              </a:rPr>
              <a:t>Dual action of a partial agonist</a:t>
            </a:r>
          </a:p>
        </p:txBody>
      </p:sp>
      <p:sp>
        <p:nvSpPr>
          <p:cNvPr id="289804" name="Text Box 38"/>
          <p:cNvSpPr txBox="1">
            <a:spLocks noChangeArrowheads="1"/>
          </p:cNvSpPr>
          <p:nvPr/>
        </p:nvSpPr>
        <p:spPr bwMode="auto">
          <a:xfrm>
            <a:off x="2333625" y="4054475"/>
            <a:ext cx="1143000" cy="366713"/>
          </a:xfrm>
          <a:prstGeom prst="rect">
            <a:avLst/>
          </a:prstGeom>
          <a:noFill/>
          <a:ln w="9525">
            <a:noFill/>
            <a:miter lim="800000"/>
            <a:headEnd/>
            <a:tailEnd/>
          </a:ln>
        </p:spPr>
        <p:txBody>
          <a:bodyPr wrap="square">
            <a:spAutoFit/>
          </a:bodyPr>
          <a:lstStyle/>
          <a:p>
            <a:pPr algn="ctr">
              <a:spcBef>
                <a:spcPct val="50000"/>
              </a:spcBef>
            </a:pPr>
            <a:r>
              <a:rPr kumimoji="1" lang="en-US" altLang="ja-JP">
                <a:solidFill>
                  <a:srgbClr val="FFFFFF"/>
                </a:solidFill>
                <a:ea typeface="ＭＳ Ｐゴシック" pitchFamily="34" charset="-128"/>
              </a:rPr>
              <a:t>Agonist</a:t>
            </a:r>
          </a:p>
        </p:txBody>
      </p:sp>
      <p:sp>
        <p:nvSpPr>
          <p:cNvPr id="369703" name="AutoShape 39"/>
          <p:cNvSpPr>
            <a:spLocks noChangeArrowheads="1"/>
          </p:cNvSpPr>
          <p:nvPr/>
        </p:nvSpPr>
        <p:spPr bwMode="auto">
          <a:xfrm>
            <a:off x="2646363" y="4240213"/>
            <a:ext cx="446087" cy="735012"/>
          </a:xfrm>
          <a:prstGeom prst="downArrow">
            <a:avLst>
              <a:gd name="adj1" fmla="val 40213"/>
              <a:gd name="adj2" fmla="val 70744"/>
            </a:avLst>
          </a:prstGeom>
          <a:gradFill rotWithShape="1">
            <a:gsLst>
              <a:gs pos="0">
                <a:schemeClr val="tx1">
                  <a:alpha val="0"/>
                </a:schemeClr>
              </a:gs>
              <a:gs pos="100000">
                <a:schemeClr val="accent1"/>
              </a:gs>
            </a:gsLst>
            <a:lin ang="5400000" scaled="1"/>
          </a:gradFill>
          <a:ln w="28575">
            <a:noFill/>
            <a:miter lim="800000"/>
            <a:headEnd/>
            <a:tailEnd/>
          </a:ln>
        </p:spPr>
        <p:txBody>
          <a:bodyPr wrap="none" anchor="ctr"/>
          <a:lstStyle/>
          <a:p>
            <a:pPr algn="ctr" eaLnBrk="0" hangingPunct="0">
              <a:spcBef>
                <a:spcPct val="50000"/>
              </a:spcBef>
            </a:pPr>
            <a:endParaRPr lang="nb-NO" altLang="en-US" sz="1400" b="1">
              <a:solidFill>
                <a:srgbClr val="DDDDDD"/>
              </a:solidFill>
              <a:ea typeface="ＭＳ Ｐゴシック" pitchFamily="34" charset="-128"/>
            </a:endParaRPr>
          </a:p>
        </p:txBody>
      </p:sp>
      <p:sp>
        <p:nvSpPr>
          <p:cNvPr id="369704" name="Rectangle 40"/>
          <p:cNvSpPr>
            <a:spLocks noChangeArrowheads="1"/>
          </p:cNvSpPr>
          <p:nvPr/>
        </p:nvSpPr>
        <p:spPr bwMode="auto">
          <a:xfrm>
            <a:off x="304800" y="5006975"/>
            <a:ext cx="1695450" cy="366713"/>
          </a:xfrm>
          <a:prstGeom prst="rect">
            <a:avLst/>
          </a:prstGeom>
          <a:noFill/>
          <a:ln w="9525">
            <a:noFill/>
            <a:miter lim="800000"/>
            <a:headEnd/>
            <a:tailEnd/>
          </a:ln>
          <a:effectLst/>
        </p:spPr>
        <p:txBody>
          <a:bodyPr wrap="square">
            <a:spAutoFit/>
          </a:bodyPr>
          <a:lstStyle/>
          <a:p>
            <a:pPr algn="r">
              <a:defRPr/>
            </a:pPr>
            <a:r>
              <a:rPr lang="en-US" b="1">
                <a:solidFill>
                  <a:schemeClr val="accent3"/>
                </a:solidFill>
                <a:effectLst>
                  <a:outerShdw blurRad="38100" dist="38100" dir="2700000" algn="tl">
                    <a:srgbClr val="C0C0C0"/>
                  </a:outerShdw>
                </a:effectLst>
                <a:latin typeface="Arial" charset="0"/>
                <a:ea typeface="MS PGothic" pitchFamily="34" charset="-128"/>
              </a:rPr>
              <a:t>Response</a:t>
            </a:r>
          </a:p>
        </p:txBody>
      </p:sp>
      <p:sp>
        <p:nvSpPr>
          <p:cNvPr id="369705" name="Rectangle 41"/>
          <p:cNvSpPr>
            <a:spLocks noChangeArrowheads="1"/>
          </p:cNvSpPr>
          <p:nvPr/>
        </p:nvSpPr>
        <p:spPr bwMode="auto">
          <a:xfrm>
            <a:off x="2484438" y="5006975"/>
            <a:ext cx="833437" cy="396875"/>
          </a:xfrm>
          <a:prstGeom prst="rect">
            <a:avLst/>
          </a:prstGeom>
          <a:noFill/>
          <a:ln w="9525">
            <a:noFill/>
            <a:miter lim="800000"/>
            <a:headEnd/>
            <a:tailEnd/>
          </a:ln>
        </p:spPr>
        <p:txBody>
          <a:bodyPr wrap="square">
            <a:spAutoFit/>
          </a:bodyPr>
          <a:lstStyle/>
          <a:p>
            <a:pPr algn="ctr"/>
            <a:r>
              <a:rPr lang="en-US" altLang="en-US" sz="2000" b="1">
                <a:solidFill>
                  <a:srgbClr val="FFFFFF"/>
                </a:solidFill>
                <a:ea typeface="ＭＳ Ｐゴシック" pitchFamily="34" charset="-128"/>
              </a:rPr>
              <a:t>100%</a:t>
            </a:r>
          </a:p>
        </p:txBody>
      </p:sp>
      <p:grpSp>
        <p:nvGrpSpPr>
          <p:cNvPr id="9" name="Group 42"/>
          <p:cNvGrpSpPr>
            <a:grpSpLocks/>
          </p:cNvGrpSpPr>
          <p:nvPr/>
        </p:nvGrpSpPr>
        <p:grpSpPr bwMode="auto">
          <a:xfrm>
            <a:off x="7058025" y="2327275"/>
            <a:ext cx="1143000" cy="860425"/>
            <a:chOff x="2967" y="1300"/>
            <a:chExt cx="720" cy="542"/>
          </a:xfrm>
        </p:grpSpPr>
        <p:sp>
          <p:nvSpPr>
            <p:cNvPr id="289828" name="Text Box 43"/>
            <p:cNvSpPr txBox="1">
              <a:spLocks noChangeArrowheads="1"/>
            </p:cNvSpPr>
            <p:nvPr/>
          </p:nvSpPr>
          <p:spPr bwMode="auto">
            <a:xfrm>
              <a:off x="2967" y="1300"/>
              <a:ext cx="720" cy="231"/>
            </a:xfrm>
            <a:prstGeom prst="rect">
              <a:avLst/>
            </a:prstGeom>
            <a:noFill/>
            <a:ln w="9525">
              <a:noFill/>
              <a:miter lim="800000"/>
              <a:headEnd/>
              <a:tailEnd/>
            </a:ln>
          </p:spPr>
          <p:txBody>
            <a:bodyPr>
              <a:spAutoFit/>
            </a:bodyPr>
            <a:lstStyle/>
            <a:p>
              <a:pPr algn="ctr">
                <a:spcBef>
                  <a:spcPct val="50000"/>
                </a:spcBef>
              </a:pPr>
              <a:r>
                <a:rPr kumimoji="1" lang="en-US" altLang="ja-JP" b="1" i="1">
                  <a:solidFill>
                    <a:srgbClr val="FFFFFF"/>
                  </a:solidFill>
                  <a:ea typeface="ＭＳ Ｐゴシック" pitchFamily="34" charset="-128"/>
                </a:rPr>
                <a:t>Nicotine</a:t>
              </a:r>
            </a:p>
          </p:txBody>
        </p:sp>
        <p:sp>
          <p:nvSpPr>
            <p:cNvPr id="356389" name="Freeform 44"/>
            <p:cNvSpPr>
              <a:spLocks/>
            </p:cNvSpPr>
            <p:nvPr/>
          </p:nvSpPr>
          <p:spPr bwMode="auto">
            <a:xfrm>
              <a:off x="3099" y="1517"/>
              <a:ext cx="451" cy="325"/>
            </a:xfrm>
            <a:custGeom>
              <a:avLst/>
              <a:gdLst>
                <a:gd name="T0" fmla="*/ 0 w 451"/>
                <a:gd name="T1" fmla="*/ 0 h 325"/>
                <a:gd name="T2" fmla="*/ 0 w 451"/>
                <a:gd name="T3" fmla="*/ 325 h 325"/>
                <a:gd name="T4" fmla="*/ 228 w 451"/>
                <a:gd name="T5" fmla="*/ 108 h 325"/>
                <a:gd name="T6" fmla="*/ 451 w 451"/>
                <a:gd name="T7" fmla="*/ 325 h 325"/>
                <a:gd name="T8" fmla="*/ 450 w 451"/>
                <a:gd name="T9" fmla="*/ 0 h 325"/>
                <a:gd name="T10" fmla="*/ 0 w 451"/>
                <a:gd name="T11" fmla="*/ 0 h 325"/>
                <a:gd name="T12" fmla="*/ 0 60000 65536"/>
                <a:gd name="T13" fmla="*/ 0 60000 65536"/>
                <a:gd name="T14" fmla="*/ 0 60000 65536"/>
                <a:gd name="T15" fmla="*/ 0 60000 65536"/>
                <a:gd name="T16" fmla="*/ 0 60000 65536"/>
                <a:gd name="T17" fmla="*/ 0 60000 65536"/>
                <a:gd name="T18" fmla="*/ 0 w 451"/>
                <a:gd name="T19" fmla="*/ 0 h 325"/>
                <a:gd name="T20" fmla="*/ 451 w 451"/>
                <a:gd name="T21" fmla="*/ 325 h 325"/>
              </a:gdLst>
              <a:ahLst/>
              <a:cxnLst>
                <a:cxn ang="T12">
                  <a:pos x="T0" y="T1"/>
                </a:cxn>
                <a:cxn ang="T13">
                  <a:pos x="T2" y="T3"/>
                </a:cxn>
                <a:cxn ang="T14">
                  <a:pos x="T4" y="T5"/>
                </a:cxn>
                <a:cxn ang="T15">
                  <a:pos x="T6" y="T7"/>
                </a:cxn>
                <a:cxn ang="T16">
                  <a:pos x="T8" y="T9"/>
                </a:cxn>
                <a:cxn ang="T17">
                  <a:pos x="T10" y="T11"/>
                </a:cxn>
              </a:cxnLst>
              <a:rect l="T18" t="T19" r="T20" b="T21"/>
              <a:pathLst>
                <a:path w="451" h="325">
                  <a:moveTo>
                    <a:pt x="0" y="0"/>
                  </a:moveTo>
                  <a:lnTo>
                    <a:pt x="0" y="325"/>
                  </a:lnTo>
                  <a:lnTo>
                    <a:pt x="228" y="108"/>
                  </a:lnTo>
                  <a:lnTo>
                    <a:pt x="451" y="325"/>
                  </a:lnTo>
                  <a:lnTo>
                    <a:pt x="450" y="0"/>
                  </a:lnTo>
                  <a:lnTo>
                    <a:pt x="0" y="0"/>
                  </a:lnTo>
                  <a:close/>
                </a:path>
              </a:pathLst>
            </a:custGeom>
            <a:solidFill>
              <a:schemeClr val="accent1"/>
            </a:solidFill>
            <a:ln w="28575">
              <a:noFill/>
              <a:round/>
              <a:headEnd/>
              <a:tailEnd/>
            </a:ln>
            <a:effectLst>
              <a:outerShdw dist="17961" dir="2700000" algn="ctr" rotWithShape="0">
                <a:schemeClr val="bg2"/>
              </a:outerShdw>
            </a:effectLst>
          </p:spPr>
          <p:txBody>
            <a:bodyPr/>
            <a:lstStyle/>
            <a:p>
              <a:pPr>
                <a:defRPr/>
              </a:pPr>
              <a:endParaRPr lang="en-US"/>
            </a:p>
          </p:txBody>
        </p:sp>
      </p:grpSp>
      <p:sp>
        <p:nvSpPr>
          <p:cNvPr id="369709" name="AutoShape 45"/>
          <p:cNvSpPr>
            <a:spLocks noChangeArrowheads="1"/>
          </p:cNvSpPr>
          <p:nvPr/>
        </p:nvSpPr>
        <p:spPr bwMode="invGray">
          <a:xfrm>
            <a:off x="1744663" y="1579563"/>
            <a:ext cx="2263775" cy="630237"/>
          </a:xfrm>
          <a:prstGeom prst="roundRect">
            <a:avLst>
              <a:gd name="adj" fmla="val 15833"/>
            </a:avLst>
          </a:prstGeom>
          <a:solidFill>
            <a:schemeClr val="accent5">
              <a:lumMod val="75000"/>
            </a:schemeClr>
          </a:solidFill>
          <a:ln w="28575">
            <a:noFill/>
            <a:round/>
            <a:headEnd/>
            <a:tailEnd/>
          </a:ln>
          <a:effectLst>
            <a:prstShdw prst="shdw17" dist="17961" dir="2700000">
              <a:srgbClr val="0000FF">
                <a:gamma/>
                <a:shade val="60000"/>
                <a:invGamma/>
                <a:alpha val="74998"/>
              </a:srgbClr>
            </a:prstShdw>
          </a:effectLst>
        </p:spPr>
        <p:txBody>
          <a:bodyPr lIns="45720" rIns="45720" anchor="ctr"/>
          <a:lstStyle/>
          <a:p>
            <a:pPr algn="ctr" defTabSz="927100" eaLnBrk="0" hangingPunct="0">
              <a:lnSpc>
                <a:spcPct val="90000"/>
              </a:lnSpc>
              <a:defRPr/>
            </a:pPr>
            <a:r>
              <a:rPr lang="en-US" sz="2000" b="1">
                <a:solidFill>
                  <a:srgbClr val="FFFFFF"/>
                </a:solidFill>
                <a:effectLst>
                  <a:outerShdw blurRad="38100" dist="38100" dir="2700000" algn="tl">
                    <a:srgbClr val="000000"/>
                  </a:outerShdw>
                </a:effectLst>
                <a:latin typeface="Arial" charset="0"/>
                <a:ea typeface="MS PGothic" pitchFamily="34" charset="-128"/>
              </a:rPr>
              <a:t>Smoking</a:t>
            </a:r>
            <a:br>
              <a:rPr lang="en-US" sz="2000" b="1">
                <a:solidFill>
                  <a:srgbClr val="FFFFFF"/>
                </a:solidFill>
                <a:effectLst>
                  <a:outerShdw blurRad="38100" dist="38100" dir="2700000" algn="tl">
                    <a:srgbClr val="000000"/>
                  </a:outerShdw>
                </a:effectLst>
                <a:latin typeface="Arial" charset="0"/>
                <a:ea typeface="MS PGothic" pitchFamily="34" charset="-128"/>
              </a:rPr>
            </a:br>
            <a:r>
              <a:rPr lang="en-US" sz="2000" b="1">
                <a:solidFill>
                  <a:srgbClr val="FFFFFF"/>
                </a:solidFill>
                <a:effectLst>
                  <a:outerShdw blurRad="38100" dist="38100" dir="2700000" algn="tl">
                    <a:srgbClr val="000000"/>
                  </a:outerShdw>
                </a:effectLst>
                <a:latin typeface="Arial" charset="0"/>
                <a:ea typeface="MS PGothic" pitchFamily="34" charset="-128"/>
              </a:rPr>
              <a:t>No Partial Ag</a:t>
            </a:r>
          </a:p>
        </p:txBody>
      </p:sp>
      <p:sp>
        <p:nvSpPr>
          <p:cNvPr id="369710" name="AutoShape 46"/>
          <p:cNvSpPr>
            <a:spLocks noChangeArrowheads="1"/>
          </p:cNvSpPr>
          <p:nvPr/>
        </p:nvSpPr>
        <p:spPr bwMode="invGray">
          <a:xfrm>
            <a:off x="4125913" y="1579563"/>
            <a:ext cx="2263775" cy="630237"/>
          </a:xfrm>
          <a:prstGeom prst="roundRect">
            <a:avLst>
              <a:gd name="adj" fmla="val 15833"/>
            </a:avLst>
          </a:prstGeom>
          <a:solidFill>
            <a:schemeClr val="accent5">
              <a:lumMod val="75000"/>
            </a:schemeClr>
          </a:solidFill>
          <a:ln w="28575">
            <a:noFill/>
            <a:round/>
            <a:headEnd/>
            <a:tailEnd/>
          </a:ln>
          <a:effectLst>
            <a:prstShdw prst="shdw17" dist="17961" dir="2700000">
              <a:srgbClr val="0000FF">
                <a:gamma/>
                <a:shade val="60000"/>
                <a:invGamma/>
                <a:alpha val="74998"/>
              </a:srgbClr>
            </a:prstShdw>
          </a:effectLst>
        </p:spPr>
        <p:txBody>
          <a:bodyPr lIns="45720" rIns="45720" anchor="ctr"/>
          <a:lstStyle/>
          <a:p>
            <a:pPr algn="ctr" defTabSz="927100" eaLnBrk="0" hangingPunct="0">
              <a:lnSpc>
                <a:spcPct val="90000"/>
              </a:lnSpc>
              <a:defRPr/>
            </a:pPr>
            <a:r>
              <a:rPr lang="en-US" sz="2000" b="1">
                <a:solidFill>
                  <a:schemeClr val="accent3"/>
                </a:solidFill>
                <a:effectLst>
                  <a:outerShdw blurRad="38100" dist="38100" dir="2700000" algn="tl">
                    <a:srgbClr val="000000"/>
                  </a:outerShdw>
                </a:effectLst>
                <a:latin typeface="Arial" charset="0"/>
                <a:ea typeface="MS PGothic" pitchFamily="34" charset="-128"/>
              </a:rPr>
              <a:t>No Smoking</a:t>
            </a:r>
            <a:br>
              <a:rPr lang="en-US" sz="2000" b="1">
                <a:solidFill>
                  <a:schemeClr val="accent3"/>
                </a:solidFill>
                <a:effectLst>
                  <a:outerShdw blurRad="38100" dist="38100" dir="2700000" algn="tl">
                    <a:srgbClr val="000000"/>
                  </a:outerShdw>
                </a:effectLst>
                <a:latin typeface="Arial" charset="0"/>
                <a:ea typeface="MS PGothic" pitchFamily="34" charset="-128"/>
              </a:rPr>
            </a:br>
            <a:r>
              <a:rPr lang="en-US" sz="2000" b="1">
                <a:solidFill>
                  <a:schemeClr val="accent3"/>
                </a:solidFill>
                <a:effectLst>
                  <a:outerShdw blurRad="38100" dist="38100" dir="2700000" algn="tl">
                    <a:srgbClr val="000000"/>
                  </a:outerShdw>
                </a:effectLst>
                <a:latin typeface="Arial" charset="0"/>
                <a:ea typeface="MS PGothic" pitchFamily="34" charset="-128"/>
              </a:rPr>
              <a:t>Partial Ag</a:t>
            </a:r>
          </a:p>
        </p:txBody>
      </p:sp>
      <p:sp>
        <p:nvSpPr>
          <p:cNvPr id="369711" name="AutoShape 47"/>
          <p:cNvSpPr>
            <a:spLocks noChangeArrowheads="1"/>
          </p:cNvSpPr>
          <p:nvPr/>
        </p:nvSpPr>
        <p:spPr bwMode="invGray">
          <a:xfrm>
            <a:off x="6507163" y="1579563"/>
            <a:ext cx="2263775" cy="630237"/>
          </a:xfrm>
          <a:prstGeom prst="roundRect">
            <a:avLst>
              <a:gd name="adj" fmla="val 15833"/>
            </a:avLst>
          </a:prstGeom>
          <a:solidFill>
            <a:schemeClr val="accent5">
              <a:lumMod val="75000"/>
            </a:schemeClr>
          </a:solidFill>
          <a:ln w="28575">
            <a:noFill/>
            <a:round/>
            <a:headEnd/>
            <a:tailEnd/>
          </a:ln>
          <a:effectLst>
            <a:prstShdw prst="shdw17" dist="17961" dir="2700000">
              <a:srgbClr val="0000FF">
                <a:gamma/>
                <a:shade val="60000"/>
                <a:invGamma/>
                <a:alpha val="74998"/>
              </a:srgbClr>
            </a:prstShdw>
          </a:effectLst>
        </p:spPr>
        <p:txBody>
          <a:bodyPr lIns="45720" rIns="45720" anchor="ctr"/>
          <a:lstStyle/>
          <a:p>
            <a:pPr algn="ctr" defTabSz="927100" eaLnBrk="0" hangingPunct="0">
              <a:lnSpc>
                <a:spcPct val="90000"/>
              </a:lnSpc>
              <a:defRPr/>
            </a:pPr>
            <a:r>
              <a:rPr lang="en-US" sz="2000" b="1">
                <a:solidFill>
                  <a:schemeClr val="accent3"/>
                </a:solidFill>
                <a:effectLst>
                  <a:outerShdw blurRad="38100" dist="38100" dir="2700000" algn="tl">
                    <a:srgbClr val="000000"/>
                  </a:outerShdw>
                </a:effectLst>
                <a:latin typeface="Arial" charset="0"/>
                <a:ea typeface="MS PGothic" pitchFamily="34" charset="-128"/>
              </a:rPr>
              <a:t>Smoking</a:t>
            </a:r>
            <a:br>
              <a:rPr lang="en-US" sz="2000" b="1">
                <a:solidFill>
                  <a:schemeClr val="accent3"/>
                </a:solidFill>
                <a:effectLst>
                  <a:outerShdw blurRad="38100" dist="38100" dir="2700000" algn="tl">
                    <a:srgbClr val="000000"/>
                  </a:outerShdw>
                </a:effectLst>
                <a:latin typeface="Arial" charset="0"/>
                <a:ea typeface="MS PGothic" pitchFamily="34" charset="-128"/>
              </a:rPr>
            </a:br>
            <a:r>
              <a:rPr lang="en-US" sz="2000" b="1">
                <a:solidFill>
                  <a:schemeClr val="accent3"/>
                </a:solidFill>
                <a:effectLst>
                  <a:outerShdw blurRad="38100" dist="38100" dir="2700000" algn="tl">
                    <a:srgbClr val="000000"/>
                  </a:outerShdw>
                </a:effectLst>
                <a:latin typeface="Arial" charset="0"/>
                <a:ea typeface="MS PGothic" pitchFamily="34" charset="-128"/>
              </a:rPr>
              <a:t>+ Partial Ag</a:t>
            </a:r>
          </a:p>
        </p:txBody>
      </p:sp>
      <p:grpSp>
        <p:nvGrpSpPr>
          <p:cNvPr id="10" name="Group 48"/>
          <p:cNvGrpSpPr>
            <a:grpSpLocks/>
          </p:cNvGrpSpPr>
          <p:nvPr/>
        </p:nvGrpSpPr>
        <p:grpSpPr bwMode="auto">
          <a:xfrm>
            <a:off x="6661150" y="3958431"/>
            <a:ext cx="2476500" cy="2227263"/>
            <a:chOff x="4176" y="2554"/>
            <a:chExt cx="1560" cy="1403"/>
          </a:xfrm>
        </p:grpSpPr>
        <p:sp>
          <p:nvSpPr>
            <p:cNvPr id="289823" name="Text Box 49"/>
            <p:cNvSpPr txBox="1">
              <a:spLocks noChangeArrowheads="1"/>
            </p:cNvSpPr>
            <p:nvPr/>
          </p:nvSpPr>
          <p:spPr bwMode="auto">
            <a:xfrm>
              <a:off x="4176" y="2554"/>
              <a:ext cx="1269" cy="231"/>
            </a:xfrm>
            <a:prstGeom prst="rect">
              <a:avLst/>
            </a:prstGeom>
            <a:noFill/>
            <a:ln w="9525">
              <a:noFill/>
              <a:miter lim="800000"/>
              <a:headEnd/>
              <a:tailEnd/>
            </a:ln>
          </p:spPr>
          <p:txBody>
            <a:bodyPr>
              <a:spAutoFit/>
            </a:bodyPr>
            <a:lstStyle/>
            <a:p>
              <a:pPr algn="ctr">
                <a:spcBef>
                  <a:spcPct val="50000"/>
                </a:spcBef>
              </a:pPr>
              <a:r>
                <a:rPr kumimoji="1" lang="en-US" altLang="ja-JP">
                  <a:solidFill>
                    <a:srgbClr val="333399"/>
                  </a:solidFill>
                  <a:ea typeface="ＭＳ Ｐゴシック" pitchFamily="34" charset="-128"/>
                </a:rPr>
                <a:t>Antagonist</a:t>
              </a:r>
            </a:p>
          </p:txBody>
        </p:sp>
        <p:sp>
          <p:nvSpPr>
            <p:cNvPr id="369714" name="Rectangle 50"/>
            <p:cNvSpPr>
              <a:spLocks noChangeArrowheads="1"/>
            </p:cNvSpPr>
            <p:nvPr/>
          </p:nvSpPr>
          <p:spPr bwMode="auto">
            <a:xfrm>
              <a:off x="4574" y="3154"/>
              <a:ext cx="436" cy="442"/>
            </a:xfrm>
            <a:prstGeom prst="rect">
              <a:avLst/>
            </a:prstGeom>
            <a:noFill/>
            <a:ln w="9525">
              <a:noFill/>
              <a:miter lim="800000"/>
              <a:headEnd/>
              <a:tailEnd/>
            </a:ln>
            <a:effectLst/>
          </p:spPr>
          <p:txBody>
            <a:bodyPr>
              <a:spAutoFit/>
            </a:bodyPr>
            <a:lstStyle/>
            <a:p>
              <a:pPr algn="ctr">
                <a:defRPr/>
              </a:pPr>
              <a:r>
                <a:rPr lang="en-US" sz="2000" b="1">
                  <a:solidFill>
                    <a:srgbClr val="333399"/>
                  </a:solidFill>
                  <a:effectLst>
                    <a:outerShdw blurRad="38100" dist="38100" dir="2700000" algn="tl">
                      <a:srgbClr val="C0C0C0"/>
                    </a:outerShdw>
                  </a:effectLst>
                  <a:latin typeface="Arial" charset="0"/>
                  <a:ea typeface="MS PGothic" pitchFamily="34" charset="-128"/>
                </a:rPr>
                <a:t>50%</a:t>
              </a:r>
            </a:p>
          </p:txBody>
        </p:sp>
        <p:grpSp>
          <p:nvGrpSpPr>
            <p:cNvPr id="289825" name="Group 51"/>
            <p:cNvGrpSpPr>
              <a:grpSpLocks/>
            </p:cNvGrpSpPr>
            <p:nvPr/>
          </p:nvGrpSpPr>
          <p:grpSpPr bwMode="auto">
            <a:xfrm>
              <a:off x="4252" y="2671"/>
              <a:ext cx="1484" cy="1286"/>
              <a:chOff x="4252" y="2671"/>
              <a:chExt cx="1484" cy="1286"/>
            </a:xfrm>
          </p:grpSpPr>
          <p:sp>
            <p:nvSpPr>
              <p:cNvPr id="289826" name="AutoShape 52"/>
              <p:cNvSpPr>
                <a:spLocks noChangeArrowheads="1"/>
              </p:cNvSpPr>
              <p:nvPr/>
            </p:nvSpPr>
            <p:spPr bwMode="auto">
              <a:xfrm>
                <a:off x="4632" y="2671"/>
                <a:ext cx="281" cy="463"/>
              </a:xfrm>
              <a:prstGeom prst="downArrow">
                <a:avLst>
                  <a:gd name="adj1" fmla="val 40213"/>
                  <a:gd name="adj2" fmla="val 70744"/>
                </a:avLst>
              </a:prstGeom>
              <a:gradFill rotWithShape="1">
                <a:gsLst>
                  <a:gs pos="0">
                    <a:schemeClr val="tx1">
                      <a:alpha val="0"/>
                    </a:schemeClr>
                  </a:gs>
                  <a:gs pos="100000">
                    <a:schemeClr val="accent2"/>
                  </a:gs>
                </a:gsLst>
                <a:lin ang="5400000" scaled="1"/>
              </a:gradFill>
              <a:ln w="28575">
                <a:noFill/>
                <a:miter lim="800000"/>
                <a:headEnd/>
                <a:tailEnd/>
              </a:ln>
            </p:spPr>
            <p:txBody>
              <a:bodyPr wrap="none" anchor="ctr"/>
              <a:lstStyle/>
              <a:p>
                <a:pPr algn="ctr" eaLnBrk="0" hangingPunct="0">
                  <a:spcBef>
                    <a:spcPct val="50000"/>
                  </a:spcBef>
                </a:pPr>
                <a:endParaRPr lang="nb-NO" altLang="en-US" sz="1400" b="1">
                  <a:solidFill>
                    <a:srgbClr val="DDDDDD"/>
                  </a:solidFill>
                  <a:ea typeface="ＭＳ Ｐゴシック" pitchFamily="34" charset="-128"/>
                </a:endParaRPr>
              </a:p>
            </p:txBody>
          </p:sp>
          <p:sp>
            <p:nvSpPr>
              <p:cNvPr id="369717" name="Rectangle 53"/>
              <p:cNvSpPr>
                <a:spLocks noChangeArrowheads="1"/>
              </p:cNvSpPr>
              <p:nvPr/>
            </p:nvSpPr>
            <p:spPr bwMode="auto">
              <a:xfrm>
                <a:off x="4252" y="3512"/>
                <a:ext cx="1484" cy="445"/>
              </a:xfrm>
              <a:prstGeom prst="rect">
                <a:avLst/>
              </a:prstGeom>
              <a:noFill/>
              <a:ln w="28575">
                <a:noFill/>
                <a:miter lim="800000"/>
                <a:headEnd/>
                <a:tailEnd/>
              </a:ln>
              <a:effectLst>
                <a:outerShdw blurRad="63500" dist="17961" dir="2700000" algn="ctr" rotWithShape="0">
                  <a:schemeClr val="bg2">
                    <a:alpha val="74998"/>
                  </a:schemeClr>
                </a:outerShdw>
              </a:effectLst>
            </p:spPr>
            <p:txBody>
              <a:bodyPr>
                <a:spAutoFit/>
              </a:bodyPr>
              <a:lstStyle/>
              <a:p>
                <a:pPr eaLnBrk="0" hangingPunct="0">
                  <a:lnSpc>
                    <a:spcPct val="95000"/>
                  </a:lnSpc>
                  <a:defRPr/>
                </a:pPr>
                <a:r>
                  <a:rPr lang="en-US" sz="1400">
                    <a:latin typeface="Arial" charset="0"/>
                    <a:ea typeface="MS PGothic" pitchFamily="34" charset="-128"/>
                  </a:rPr>
                  <a:t> Potential to block reinforcing effects</a:t>
                </a:r>
                <a:br>
                  <a:rPr lang="en-US" sz="1400">
                    <a:latin typeface="Arial" charset="0"/>
                    <a:ea typeface="MS PGothic" pitchFamily="34" charset="-128"/>
                  </a:rPr>
                </a:br>
                <a:r>
                  <a:rPr lang="en-US" sz="1400">
                    <a:latin typeface="Arial" charset="0"/>
                    <a:ea typeface="MS PGothic" pitchFamily="34" charset="-128"/>
                  </a:rPr>
                  <a:t>   when smoking</a:t>
                </a:r>
              </a:p>
            </p:txBody>
          </p:sp>
        </p:grpSp>
      </p:grpSp>
      <p:grpSp>
        <p:nvGrpSpPr>
          <p:cNvPr id="12" name="Group 54"/>
          <p:cNvGrpSpPr>
            <a:grpSpLocks/>
          </p:cNvGrpSpPr>
          <p:nvPr/>
        </p:nvGrpSpPr>
        <p:grpSpPr bwMode="auto">
          <a:xfrm>
            <a:off x="3776663" y="4011613"/>
            <a:ext cx="2844800" cy="1990725"/>
            <a:chOff x="2379" y="2554"/>
            <a:chExt cx="1792" cy="1254"/>
          </a:xfrm>
        </p:grpSpPr>
        <p:sp>
          <p:nvSpPr>
            <p:cNvPr id="289818" name="Text Box 55"/>
            <p:cNvSpPr txBox="1">
              <a:spLocks noChangeArrowheads="1"/>
            </p:cNvSpPr>
            <p:nvPr/>
          </p:nvSpPr>
          <p:spPr bwMode="auto">
            <a:xfrm>
              <a:off x="2700" y="2554"/>
              <a:ext cx="1269" cy="231"/>
            </a:xfrm>
            <a:prstGeom prst="rect">
              <a:avLst/>
            </a:prstGeom>
            <a:noFill/>
            <a:ln w="9525">
              <a:noFill/>
              <a:miter lim="800000"/>
              <a:headEnd/>
              <a:tailEnd/>
            </a:ln>
          </p:spPr>
          <p:txBody>
            <a:bodyPr>
              <a:spAutoFit/>
            </a:bodyPr>
            <a:lstStyle/>
            <a:p>
              <a:pPr algn="ctr">
                <a:spcBef>
                  <a:spcPct val="50000"/>
                </a:spcBef>
              </a:pPr>
              <a:r>
                <a:rPr kumimoji="1" lang="en-US" altLang="ja-JP">
                  <a:solidFill>
                    <a:srgbClr val="FF33CC"/>
                  </a:solidFill>
                  <a:ea typeface="ＭＳ Ｐゴシック" pitchFamily="34" charset="-128"/>
                </a:rPr>
                <a:t>Partial Agonist</a:t>
              </a:r>
            </a:p>
          </p:txBody>
        </p:sp>
        <p:sp>
          <p:nvSpPr>
            <p:cNvPr id="369720" name="Rectangle 56"/>
            <p:cNvSpPr>
              <a:spLocks noChangeArrowheads="1"/>
            </p:cNvSpPr>
            <p:nvPr/>
          </p:nvSpPr>
          <p:spPr bwMode="auto">
            <a:xfrm>
              <a:off x="3098" y="3154"/>
              <a:ext cx="436" cy="442"/>
            </a:xfrm>
            <a:prstGeom prst="rect">
              <a:avLst/>
            </a:prstGeom>
            <a:noFill/>
            <a:ln w="9525">
              <a:noFill/>
              <a:miter lim="800000"/>
              <a:headEnd/>
              <a:tailEnd/>
            </a:ln>
            <a:effectLst/>
          </p:spPr>
          <p:txBody>
            <a:bodyPr>
              <a:spAutoFit/>
            </a:bodyPr>
            <a:lstStyle/>
            <a:p>
              <a:pPr algn="ctr">
                <a:defRPr/>
              </a:pPr>
              <a:r>
                <a:rPr lang="en-US" sz="2000" b="1">
                  <a:solidFill>
                    <a:srgbClr val="FF33CC"/>
                  </a:solidFill>
                  <a:effectLst>
                    <a:outerShdw blurRad="38100" dist="38100" dir="2700000" algn="tl">
                      <a:srgbClr val="C0C0C0"/>
                    </a:outerShdw>
                  </a:effectLst>
                  <a:latin typeface="Arial" charset="0"/>
                  <a:ea typeface="MS PGothic" pitchFamily="34" charset="-128"/>
                </a:rPr>
                <a:t>50%</a:t>
              </a:r>
            </a:p>
          </p:txBody>
        </p:sp>
        <p:grpSp>
          <p:nvGrpSpPr>
            <p:cNvPr id="289820" name="Group 57"/>
            <p:cNvGrpSpPr>
              <a:grpSpLocks/>
            </p:cNvGrpSpPr>
            <p:nvPr/>
          </p:nvGrpSpPr>
          <p:grpSpPr bwMode="auto">
            <a:xfrm>
              <a:off x="2379" y="2671"/>
              <a:ext cx="1792" cy="1137"/>
              <a:chOff x="2379" y="2671"/>
              <a:chExt cx="1792" cy="1137"/>
            </a:xfrm>
          </p:grpSpPr>
          <p:sp>
            <p:nvSpPr>
              <p:cNvPr id="289821" name="AutoShape 58"/>
              <p:cNvSpPr>
                <a:spLocks noChangeArrowheads="1"/>
              </p:cNvSpPr>
              <p:nvPr/>
            </p:nvSpPr>
            <p:spPr bwMode="auto">
              <a:xfrm>
                <a:off x="3156" y="2671"/>
                <a:ext cx="281" cy="463"/>
              </a:xfrm>
              <a:prstGeom prst="downArrow">
                <a:avLst>
                  <a:gd name="adj1" fmla="val 40213"/>
                  <a:gd name="adj2" fmla="val 70744"/>
                </a:avLst>
              </a:prstGeom>
              <a:gradFill rotWithShape="1">
                <a:gsLst>
                  <a:gs pos="0">
                    <a:srgbClr val="000000">
                      <a:alpha val="0"/>
                    </a:srgbClr>
                  </a:gs>
                  <a:gs pos="100000">
                    <a:srgbClr val="FF33CC"/>
                  </a:gs>
                </a:gsLst>
                <a:lin ang="5400000" scaled="1"/>
              </a:gradFill>
              <a:ln w="28575">
                <a:noFill/>
                <a:miter lim="800000"/>
                <a:headEnd/>
                <a:tailEnd/>
              </a:ln>
            </p:spPr>
            <p:txBody>
              <a:bodyPr wrap="none" anchor="ctr"/>
              <a:lstStyle/>
              <a:p>
                <a:pPr algn="ctr" eaLnBrk="0" hangingPunct="0">
                  <a:spcBef>
                    <a:spcPct val="50000"/>
                  </a:spcBef>
                </a:pPr>
                <a:endParaRPr lang="nb-NO" altLang="en-US" sz="1400" b="1">
                  <a:solidFill>
                    <a:srgbClr val="FF33CC"/>
                  </a:solidFill>
                  <a:ea typeface="ＭＳ Ｐゴシック" pitchFamily="34" charset="-128"/>
                </a:endParaRPr>
              </a:p>
            </p:txBody>
          </p:sp>
          <p:sp>
            <p:nvSpPr>
              <p:cNvPr id="369723" name="Rectangle 59"/>
              <p:cNvSpPr>
                <a:spLocks noChangeArrowheads="1"/>
              </p:cNvSpPr>
              <p:nvPr/>
            </p:nvSpPr>
            <p:spPr bwMode="auto">
              <a:xfrm>
                <a:off x="2379" y="3363"/>
                <a:ext cx="1792" cy="445"/>
              </a:xfrm>
              <a:prstGeom prst="rect">
                <a:avLst/>
              </a:prstGeom>
              <a:noFill/>
              <a:ln w="28575">
                <a:noFill/>
                <a:miter lim="800000"/>
                <a:headEnd/>
                <a:tailEnd/>
              </a:ln>
              <a:effectLst>
                <a:outerShdw blurRad="63500" dist="17961" dir="2700000" algn="ctr" rotWithShape="0">
                  <a:schemeClr val="bg2">
                    <a:alpha val="74998"/>
                  </a:schemeClr>
                </a:outerShdw>
              </a:effectLst>
            </p:spPr>
            <p:txBody>
              <a:bodyPr>
                <a:spAutoFit/>
              </a:bodyPr>
              <a:lstStyle/>
              <a:p>
                <a:pPr algn="ctr" eaLnBrk="0" hangingPunct="0">
                  <a:lnSpc>
                    <a:spcPct val="95000"/>
                  </a:lnSpc>
                  <a:defRPr/>
                </a:pPr>
                <a:r>
                  <a:rPr lang="en-US" sz="1400">
                    <a:solidFill>
                      <a:srgbClr val="FFFFFF"/>
                    </a:solidFill>
                    <a:latin typeface="Arial" charset="0"/>
                    <a:ea typeface="MS PGothic" pitchFamily="34" charset="-128"/>
                  </a:rPr>
                  <a:t>Potential to relieve</a:t>
                </a:r>
              </a:p>
              <a:p>
                <a:pPr algn="ctr" eaLnBrk="0" hangingPunct="0">
                  <a:lnSpc>
                    <a:spcPct val="95000"/>
                  </a:lnSpc>
                  <a:defRPr/>
                </a:pPr>
                <a:r>
                  <a:rPr lang="en-US" sz="1400">
                    <a:latin typeface="Arial" charset="0"/>
                    <a:ea typeface="MS PGothic" pitchFamily="34" charset="-128"/>
                  </a:rPr>
                  <a:t>craving and withdrawal</a:t>
                </a:r>
              </a:p>
              <a:p>
                <a:pPr algn="ctr" eaLnBrk="0" hangingPunct="0">
                  <a:lnSpc>
                    <a:spcPct val="95000"/>
                  </a:lnSpc>
                  <a:defRPr/>
                </a:pPr>
                <a:r>
                  <a:rPr lang="en-US" sz="1400">
                    <a:latin typeface="Arial" charset="0"/>
                    <a:ea typeface="MS PGothic" pitchFamily="34" charset="-128"/>
                  </a:rPr>
                  <a:t>when quitting</a:t>
                </a:r>
              </a:p>
            </p:txBody>
          </p:sp>
        </p:grpSp>
      </p:grpSp>
      <p:grpSp>
        <p:nvGrpSpPr>
          <p:cNvPr id="14" name="Group 60"/>
          <p:cNvGrpSpPr>
            <a:grpSpLocks/>
          </p:cNvGrpSpPr>
          <p:nvPr/>
        </p:nvGrpSpPr>
        <p:grpSpPr bwMode="auto">
          <a:xfrm>
            <a:off x="7653338" y="2386013"/>
            <a:ext cx="1143000" cy="860425"/>
            <a:chOff x="2967" y="1300"/>
            <a:chExt cx="720" cy="542"/>
          </a:xfrm>
        </p:grpSpPr>
        <p:sp>
          <p:nvSpPr>
            <p:cNvPr id="289816" name="Text Box 61"/>
            <p:cNvSpPr txBox="1">
              <a:spLocks noChangeArrowheads="1"/>
            </p:cNvSpPr>
            <p:nvPr/>
          </p:nvSpPr>
          <p:spPr bwMode="auto">
            <a:xfrm>
              <a:off x="2967" y="1300"/>
              <a:ext cx="720" cy="231"/>
            </a:xfrm>
            <a:prstGeom prst="rect">
              <a:avLst/>
            </a:prstGeom>
            <a:noFill/>
            <a:ln w="9525">
              <a:noFill/>
              <a:miter lim="800000"/>
              <a:headEnd/>
              <a:tailEnd/>
            </a:ln>
          </p:spPr>
          <p:txBody>
            <a:bodyPr>
              <a:spAutoFit/>
            </a:bodyPr>
            <a:lstStyle/>
            <a:p>
              <a:pPr algn="ctr">
                <a:spcBef>
                  <a:spcPct val="50000"/>
                </a:spcBef>
              </a:pPr>
              <a:endParaRPr kumimoji="1" lang="en-US" altLang="ja-JP">
                <a:solidFill>
                  <a:srgbClr val="BBE0E3"/>
                </a:solidFill>
                <a:ea typeface="ＭＳ Ｐゴシック" pitchFamily="34" charset="-128"/>
              </a:endParaRPr>
            </a:p>
          </p:txBody>
        </p:sp>
        <p:sp>
          <p:nvSpPr>
            <p:cNvPr id="356377" name="Freeform 62"/>
            <p:cNvSpPr>
              <a:spLocks/>
            </p:cNvSpPr>
            <p:nvPr/>
          </p:nvSpPr>
          <p:spPr bwMode="auto">
            <a:xfrm>
              <a:off x="3099" y="1517"/>
              <a:ext cx="451" cy="325"/>
            </a:xfrm>
            <a:custGeom>
              <a:avLst/>
              <a:gdLst>
                <a:gd name="T0" fmla="*/ 0 w 451"/>
                <a:gd name="T1" fmla="*/ 0 h 325"/>
                <a:gd name="T2" fmla="*/ 0 w 451"/>
                <a:gd name="T3" fmla="*/ 325 h 325"/>
                <a:gd name="T4" fmla="*/ 228 w 451"/>
                <a:gd name="T5" fmla="*/ 108 h 325"/>
                <a:gd name="T6" fmla="*/ 451 w 451"/>
                <a:gd name="T7" fmla="*/ 325 h 325"/>
                <a:gd name="T8" fmla="*/ 450 w 451"/>
                <a:gd name="T9" fmla="*/ 0 h 325"/>
                <a:gd name="T10" fmla="*/ 0 w 451"/>
                <a:gd name="T11" fmla="*/ 0 h 325"/>
                <a:gd name="T12" fmla="*/ 0 60000 65536"/>
                <a:gd name="T13" fmla="*/ 0 60000 65536"/>
                <a:gd name="T14" fmla="*/ 0 60000 65536"/>
                <a:gd name="T15" fmla="*/ 0 60000 65536"/>
                <a:gd name="T16" fmla="*/ 0 60000 65536"/>
                <a:gd name="T17" fmla="*/ 0 60000 65536"/>
                <a:gd name="T18" fmla="*/ 0 w 451"/>
                <a:gd name="T19" fmla="*/ 0 h 325"/>
                <a:gd name="T20" fmla="*/ 451 w 451"/>
                <a:gd name="T21" fmla="*/ 325 h 325"/>
              </a:gdLst>
              <a:ahLst/>
              <a:cxnLst>
                <a:cxn ang="T12">
                  <a:pos x="T0" y="T1"/>
                </a:cxn>
                <a:cxn ang="T13">
                  <a:pos x="T2" y="T3"/>
                </a:cxn>
                <a:cxn ang="T14">
                  <a:pos x="T4" y="T5"/>
                </a:cxn>
                <a:cxn ang="T15">
                  <a:pos x="T6" y="T7"/>
                </a:cxn>
                <a:cxn ang="T16">
                  <a:pos x="T8" y="T9"/>
                </a:cxn>
                <a:cxn ang="T17">
                  <a:pos x="T10" y="T11"/>
                </a:cxn>
              </a:cxnLst>
              <a:rect l="T18" t="T19" r="T20" b="T21"/>
              <a:pathLst>
                <a:path w="451" h="325">
                  <a:moveTo>
                    <a:pt x="0" y="0"/>
                  </a:moveTo>
                  <a:lnTo>
                    <a:pt x="0" y="325"/>
                  </a:lnTo>
                  <a:lnTo>
                    <a:pt x="228" y="108"/>
                  </a:lnTo>
                  <a:lnTo>
                    <a:pt x="451" y="325"/>
                  </a:lnTo>
                  <a:lnTo>
                    <a:pt x="450" y="0"/>
                  </a:lnTo>
                  <a:lnTo>
                    <a:pt x="0" y="0"/>
                  </a:lnTo>
                  <a:close/>
                </a:path>
              </a:pathLst>
            </a:custGeom>
            <a:solidFill>
              <a:schemeClr val="accent1"/>
            </a:solidFill>
            <a:ln w="28575">
              <a:noFill/>
              <a:round/>
              <a:headEnd/>
              <a:tailEnd/>
            </a:ln>
            <a:effectLst>
              <a:outerShdw dist="17961" dir="2700000" algn="ctr" rotWithShape="0">
                <a:schemeClr val="bg2"/>
              </a:outerShdw>
            </a:effectLst>
          </p:spPr>
          <p:txBody>
            <a:bodyPr/>
            <a:lstStyle/>
            <a:p>
              <a:pPr>
                <a:defRPr/>
              </a:pPr>
              <a:endParaRPr lang="en-US"/>
            </a:p>
          </p:txBody>
        </p:sp>
      </p:grpSp>
      <p:sp>
        <p:nvSpPr>
          <p:cNvPr id="64" name="Slide Number Placeholder 63"/>
          <p:cNvSpPr>
            <a:spLocks noGrp="1"/>
          </p:cNvSpPr>
          <p:nvPr>
            <p:ph type="sldNum" sz="quarter" idx="12"/>
          </p:nvPr>
        </p:nvSpPr>
        <p:spPr>
          <a:xfrm>
            <a:off x="0" y="0"/>
            <a:ext cx="0" cy="0"/>
          </a:xfrm>
        </p:spPr>
        <p:txBody>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defRPr/>
            </a:pPr>
            <a:fld id="{29BF0720-F72B-8B46-A819-48D30C8A2406}" type="slidenum">
              <a:rPr lang="en-US" altLang="en-US" smtClean="0"/>
              <a:pPr>
                <a:defRPr/>
              </a:pPr>
              <a:t>3</a:t>
            </a:fld>
            <a:endParaRPr lang="en-US">
              <a:solidFill>
                <a:srgbClr val="000000"/>
              </a:solidFill>
              <a:latin typeface="Times" pitchFamily="18" charset="0"/>
            </a:endParaRPr>
          </a:p>
        </p:txBody>
      </p:sp>
      <p:sp>
        <p:nvSpPr>
          <p:cNvPr id="6" name="Rectangle 56">
            <a:extLst>
              <a:ext uri="{FF2B5EF4-FFF2-40B4-BE49-F238E27FC236}">
                <a16:creationId xmlns:a16="http://schemas.microsoft.com/office/drawing/2014/main" id="{AB164F14-7E23-EEBE-BCD0-A655A9E2D684}"/>
              </a:ext>
            </a:extLst>
          </p:cNvPr>
          <p:cNvSpPr>
            <a:spLocks noChangeArrowheads="1"/>
          </p:cNvSpPr>
          <p:nvPr/>
        </p:nvSpPr>
        <p:spPr bwMode="auto">
          <a:xfrm>
            <a:off x="2505075" y="5116513"/>
            <a:ext cx="971549" cy="400110"/>
          </a:xfrm>
          <a:prstGeom prst="rect">
            <a:avLst/>
          </a:prstGeom>
          <a:noFill/>
          <a:ln w="9525">
            <a:noFill/>
            <a:miter lim="800000"/>
            <a:headEnd/>
            <a:tailEnd/>
          </a:ln>
          <a:effectLst/>
        </p:spPr>
        <p:txBody>
          <a:bodyPr wrap="square">
            <a:spAutoFit/>
          </a:bodyPr>
          <a:lstStyle/>
          <a:p>
            <a:pPr algn="ctr">
              <a:defRPr/>
            </a:pPr>
            <a:r>
              <a:rPr lang="en-US" sz="2000" b="1">
                <a:solidFill>
                  <a:srgbClr val="FF33CC"/>
                </a:solidFill>
                <a:effectLst>
                  <a:outerShdw blurRad="38100" dist="38100" dir="2700000" algn="tl">
                    <a:srgbClr val="C0C0C0"/>
                  </a:outerShdw>
                </a:effectLst>
                <a:latin typeface="Arial" charset="0"/>
                <a:ea typeface="MS PGothic" pitchFamily="34" charset="-128"/>
              </a:rPr>
              <a:t>100%</a:t>
            </a:r>
          </a:p>
        </p:txBody>
      </p:sp>
      <p:sp>
        <p:nvSpPr>
          <p:cNvPr id="8" name="Footer Placeholder 3">
            <a:extLst>
              <a:ext uri="{FF2B5EF4-FFF2-40B4-BE49-F238E27FC236}">
                <a16:creationId xmlns:a16="http://schemas.microsoft.com/office/drawing/2014/main" id="{6E474382-9CDE-8A91-FB60-B3DABD1629D2}"/>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663742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970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7"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69703"/>
                                        </p:tgtEl>
                                        <p:attrNameLst>
                                          <p:attrName>style.visibility</p:attrName>
                                        </p:attrNameLst>
                                      </p:cBhvr>
                                      <p:to>
                                        <p:strVal val="visible"/>
                                      </p:to>
                                    </p:set>
                                    <p:animEffect transition="in" filter="fade">
                                      <p:cBhvr>
                                        <p:cTn id="18" dur="2000"/>
                                        <p:tgtEl>
                                          <p:spTgt spid="36970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970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9710"/>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47"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69711"/>
                                        </p:tgtEl>
                                        <p:attrNameLst>
                                          <p:attrName>style.visibility</p:attrName>
                                        </p:attrNameLst>
                                      </p:cBhvr>
                                      <p:to>
                                        <p:strVal val="visible"/>
                                      </p:to>
                                    </p:set>
                                    <p:animEffect transition="in" filter="fade">
                                      <p:cBhvr>
                                        <p:cTn id="51" dur="2000"/>
                                        <p:tgtEl>
                                          <p:spTgt spid="369711"/>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47" presetClass="entr" presetSubtype="0" fill="hold" nodeType="click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1000"/>
                                        <p:tgtEl>
                                          <p:spTgt spid="5"/>
                                        </p:tgtEl>
                                      </p:cBhvr>
                                    </p:animEffect>
                                    <p:anim calcmode="lin" valueType="num">
                                      <p:cBhvr>
                                        <p:cTn id="57" dur="1000" fill="hold"/>
                                        <p:tgtEl>
                                          <p:spTgt spid="5"/>
                                        </p:tgtEl>
                                        <p:attrNameLst>
                                          <p:attrName>ppt_x</p:attrName>
                                        </p:attrNameLst>
                                      </p:cBhvr>
                                      <p:tavLst>
                                        <p:tav tm="0">
                                          <p:val>
                                            <p:strVal val="#ppt_x"/>
                                          </p:val>
                                        </p:tav>
                                        <p:tav tm="100000">
                                          <p:val>
                                            <p:strVal val="#ppt_x"/>
                                          </p:val>
                                        </p:tav>
                                      </p:tavLst>
                                    </p:anim>
                                    <p:anim calcmode="lin" valueType="num">
                                      <p:cBhvr>
                                        <p:cTn id="5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nodeType="click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47" presetClass="entr" presetSubtype="0" fill="hold"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1000"/>
                                        <p:tgtEl>
                                          <p:spTgt spid="9"/>
                                        </p:tgtEl>
                                      </p:cBhvr>
                                    </p:animEffect>
                                    <p:anim calcmode="lin" valueType="num">
                                      <p:cBhvr>
                                        <p:cTn id="68" dur="1000" fill="hold"/>
                                        <p:tgtEl>
                                          <p:spTgt spid="9"/>
                                        </p:tgtEl>
                                        <p:attrNameLst>
                                          <p:attrName>ppt_x</p:attrName>
                                        </p:attrNameLst>
                                      </p:cBhvr>
                                      <p:tavLst>
                                        <p:tav tm="0">
                                          <p:val>
                                            <p:strVal val="#ppt_x"/>
                                          </p:val>
                                        </p:tav>
                                        <p:tav tm="100000">
                                          <p:val>
                                            <p:strVal val="#ppt_x"/>
                                          </p:val>
                                        </p:tav>
                                      </p:tavLst>
                                    </p:anim>
                                    <p:anim calcmode="lin" valueType="num">
                                      <p:cBhvr>
                                        <p:cTn id="6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0" fill="hold" nodeType="clickPar">
                      <p:stCondLst>
                        <p:cond delay="indefinite"/>
                      </p:stCondLst>
                      <p:childTnLst>
                        <p:par>
                          <p:cTn id="71" fill="hold" nodeType="withGroup">
                            <p:stCondLst>
                              <p:cond delay="0"/>
                            </p:stCondLst>
                            <p:childTnLst>
                              <p:par>
                                <p:cTn id="72" presetID="47" presetClass="entr" presetSubtype="0" fill="hold" nodeType="click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fade">
                                      <p:cBhvr>
                                        <p:cTn id="74" dur="1000"/>
                                        <p:tgtEl>
                                          <p:spTgt spid="14"/>
                                        </p:tgtEl>
                                      </p:cBhvr>
                                    </p:animEffect>
                                    <p:anim calcmode="lin" valueType="num">
                                      <p:cBhvr>
                                        <p:cTn id="75" dur="1000" fill="hold"/>
                                        <p:tgtEl>
                                          <p:spTgt spid="14"/>
                                        </p:tgtEl>
                                        <p:attrNameLst>
                                          <p:attrName>ppt_x</p:attrName>
                                        </p:attrNameLst>
                                      </p:cBhvr>
                                      <p:tavLst>
                                        <p:tav tm="0">
                                          <p:val>
                                            <p:strVal val="#ppt_x"/>
                                          </p:val>
                                        </p:tav>
                                        <p:tav tm="100000">
                                          <p:val>
                                            <p:strVal val="#ppt_x"/>
                                          </p:val>
                                        </p:tav>
                                      </p:tavLst>
                                    </p:anim>
                                    <p:anim calcmode="lin" valueType="num">
                                      <p:cBhvr>
                                        <p:cTn id="7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7" fill="hold" nodeType="clickPar">
                      <p:stCondLst>
                        <p:cond delay="indefinite"/>
                      </p:stCondLst>
                      <p:childTnLst>
                        <p:par>
                          <p:cTn id="78" fill="hold" nodeType="withGroup">
                            <p:stCondLst>
                              <p:cond delay="0"/>
                            </p:stCondLst>
                            <p:childTnLst>
                              <p:par>
                                <p:cTn id="79" presetID="47" presetClass="entr" presetSubtype="0" fill="hold" nodeType="clickEffect">
                                  <p:stCondLst>
                                    <p:cond delay="0"/>
                                  </p:stCondLst>
                                  <p:childTnLst>
                                    <p:set>
                                      <p:cBhvr>
                                        <p:cTn id="80" dur="1" fill="hold">
                                          <p:stCondLst>
                                            <p:cond delay="0"/>
                                          </p:stCondLst>
                                        </p:cTn>
                                        <p:tgtEl>
                                          <p:spTgt spid="2"/>
                                        </p:tgtEl>
                                        <p:attrNameLst>
                                          <p:attrName>style.visibility</p:attrName>
                                        </p:attrNameLst>
                                      </p:cBhvr>
                                      <p:to>
                                        <p:strVal val="visible"/>
                                      </p:to>
                                    </p:set>
                                    <p:animEffect transition="in" filter="fade">
                                      <p:cBhvr>
                                        <p:cTn id="81" dur="1000"/>
                                        <p:tgtEl>
                                          <p:spTgt spid="2"/>
                                        </p:tgtEl>
                                      </p:cBhvr>
                                    </p:animEffect>
                                    <p:anim calcmode="lin" valueType="num">
                                      <p:cBhvr>
                                        <p:cTn id="82" dur="1000" fill="hold"/>
                                        <p:tgtEl>
                                          <p:spTgt spid="2"/>
                                        </p:tgtEl>
                                        <p:attrNameLst>
                                          <p:attrName>ppt_x</p:attrName>
                                        </p:attrNameLst>
                                      </p:cBhvr>
                                      <p:tavLst>
                                        <p:tav tm="0">
                                          <p:val>
                                            <p:strVal val="#ppt_x"/>
                                          </p:val>
                                        </p:tav>
                                        <p:tav tm="100000">
                                          <p:val>
                                            <p:strVal val="#ppt_x"/>
                                          </p:val>
                                        </p:tav>
                                      </p:tavLst>
                                    </p:anim>
                                    <p:anim calcmode="lin" valueType="num">
                                      <p:cBhvr>
                                        <p:cTn id="8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84" fill="hold" nodeType="clickPar">
                      <p:stCondLst>
                        <p:cond delay="indefinite"/>
                      </p:stCondLst>
                      <p:childTnLst>
                        <p:par>
                          <p:cTn id="85" fill="hold" nodeType="withGroup">
                            <p:stCondLst>
                              <p:cond delay="0"/>
                            </p:stCondLst>
                            <p:childTnLst>
                              <p:par>
                                <p:cTn id="86" presetID="10" presetClass="entr" presetSubtype="0" fill="hold" nodeType="click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fade">
                                      <p:cBhvr>
                                        <p:cTn id="88" dur="2000"/>
                                        <p:tgtEl>
                                          <p:spTgt spid="10"/>
                                        </p:tgtEl>
                                      </p:cBhvr>
                                    </p:animEffect>
                                  </p:childTnLst>
                                </p:cTn>
                              </p:par>
                            </p:childTnLst>
                          </p:cTn>
                        </p:par>
                      </p:childTnLst>
                    </p:cTn>
                  </p:par>
                  <p:par>
                    <p:cTn id="89" fill="hold" nodeType="clickPar">
                      <p:stCondLst>
                        <p:cond delay="indefinite"/>
                      </p:stCondLst>
                      <p:childTnLst>
                        <p:par>
                          <p:cTn id="90" fill="hold" nodeType="withGroup">
                            <p:stCondLst>
                              <p:cond delay="0"/>
                            </p:stCondLst>
                            <p:childTnLst>
                              <p:par>
                                <p:cTn id="91" presetID="1" presetClass="entr" presetSubtype="0" fill="hold" nodeType="clickEffect">
                                  <p:stCondLst>
                                    <p:cond delay="0"/>
                                  </p:stCondLst>
                                  <p:childTnLst>
                                    <p:set>
                                      <p:cBhvr>
                                        <p:cTn id="92" dur="1" fill="hold">
                                          <p:stCondLst>
                                            <p:cond delay="0"/>
                                          </p:stCondLst>
                                        </p:cTn>
                                        <p:tgtEl>
                                          <p:spTgt spid="10"/>
                                        </p:tgtEl>
                                        <p:attrNameLst>
                                          <p:attrName>style.visibility</p:attrName>
                                        </p:attrNameLst>
                                      </p:cBhvr>
                                      <p:to>
                                        <p:strVal val="visible"/>
                                      </p:to>
                                    </p:set>
                                  </p:childTnLst>
                                </p:cTn>
                              </p:par>
                            </p:childTnLst>
                          </p:cTn>
                        </p:par>
                      </p:childTnLst>
                    </p:cTn>
                  </p:par>
                  <p:par>
                    <p:cTn id="93" fill="hold" nodeType="clickPar">
                      <p:stCondLst>
                        <p:cond delay="indefinite"/>
                      </p:stCondLst>
                      <p:childTnLst>
                        <p:par>
                          <p:cTn id="94" fill="hold" nodeType="withGroup">
                            <p:stCondLst>
                              <p:cond delay="0"/>
                            </p:stCondLst>
                            <p:childTnLst>
                              <p:par>
                                <p:cTn id="95" presetID="1" presetClass="entr" presetSubtype="0" fill="hold" nodeType="clickEffect">
                                  <p:stCondLst>
                                    <p:cond delay="0"/>
                                  </p:stCondLst>
                                  <p:childTnLst>
                                    <p:set>
                                      <p:cBhvr>
                                        <p:cTn id="96" dur="1" fill="hold">
                                          <p:stCondLst>
                                            <p:cond delay="0"/>
                                          </p:stCondLst>
                                        </p:cTn>
                                        <p:tgtEl>
                                          <p:spTgt spid="10"/>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3697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701" grpId="0" animBg="1"/>
      <p:bldP spid="369703" grpId="0" animBg="1"/>
      <p:bldP spid="369705" grpId="0"/>
      <p:bldP spid="369709" grpId="0" animBg="1"/>
      <p:bldP spid="369710" grpId="0" animBg="1"/>
      <p:bldP spid="369711"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876F4-6C13-323C-11A4-33F17E19CACE}"/>
            </a:ext>
          </a:extLst>
        </p:cNvPr>
        <p:cNvGrpSpPr/>
        <p:nvPr/>
      </p:nvGrpSpPr>
      <p:grpSpPr>
        <a:xfrm>
          <a:off x="0" y="0"/>
          <a:ext cx="0" cy="0"/>
          <a:chOff x="0" y="0"/>
          <a:chExt cx="0" cy="0"/>
        </a:xfrm>
      </p:grpSpPr>
      <p:sp>
        <p:nvSpPr>
          <p:cNvPr id="291842" name="Rectangle 2">
            <a:extLst>
              <a:ext uri="{FF2B5EF4-FFF2-40B4-BE49-F238E27FC236}">
                <a16:creationId xmlns:a16="http://schemas.microsoft.com/office/drawing/2014/main" id="{0FC21695-9CB0-A14C-3EC0-CB400F546963}"/>
              </a:ext>
            </a:extLst>
          </p:cNvPr>
          <p:cNvSpPr>
            <a:spLocks noGrp="1" noChangeArrowheads="1"/>
          </p:cNvSpPr>
          <p:nvPr>
            <p:ph type="title"/>
          </p:nvPr>
        </p:nvSpPr>
        <p:spPr/>
        <p:txBody>
          <a:bodyPr/>
          <a:lstStyle/>
          <a:p>
            <a:pPr eaLnBrk="1" hangingPunct="1"/>
            <a:r>
              <a:rPr lang="en-US" altLang="en-US" b="1"/>
              <a:t>Varenicline: </a:t>
            </a:r>
            <a:r>
              <a:rPr lang="en-US" altLang="en-US"/>
              <a:t>d</a:t>
            </a:r>
            <a:r>
              <a:rPr lang="en-US" altLang="en-US" b="1"/>
              <a:t>osage and duration</a:t>
            </a:r>
            <a:r>
              <a:rPr lang="en-US" altLang="en-US"/>
              <a:t> </a:t>
            </a:r>
          </a:p>
        </p:txBody>
      </p:sp>
      <p:sp>
        <p:nvSpPr>
          <p:cNvPr id="291843" name="Rectangle 3">
            <a:extLst>
              <a:ext uri="{FF2B5EF4-FFF2-40B4-BE49-F238E27FC236}">
                <a16:creationId xmlns:a16="http://schemas.microsoft.com/office/drawing/2014/main" id="{9B7EE43F-949E-4DAD-D72B-5317C0C7B177}"/>
              </a:ext>
            </a:extLst>
          </p:cNvPr>
          <p:cNvSpPr>
            <a:spLocks noGrp="1" noChangeArrowheads="1"/>
          </p:cNvSpPr>
          <p:nvPr>
            <p:ph type="body" sz="half" idx="4294967295"/>
          </p:nvPr>
        </p:nvSpPr>
        <p:spPr>
          <a:xfrm>
            <a:off x="539839" y="1933561"/>
            <a:ext cx="7697514" cy="4494291"/>
          </a:xfrm>
        </p:spPr>
        <p:txBody>
          <a:bodyPr/>
          <a:lstStyle/>
          <a:p>
            <a:pPr eaLnBrk="1" hangingPunct="1"/>
            <a:r>
              <a:rPr lang="en-US" altLang="en-US" b="1">
                <a:solidFill>
                  <a:srgbClr val="0072CF"/>
                </a:solidFill>
              </a:rPr>
              <a:t>Day 1‒3:</a:t>
            </a:r>
            <a:r>
              <a:rPr lang="en-US" altLang="en-US">
                <a:solidFill>
                  <a:srgbClr val="0072CF"/>
                </a:solidFill>
              </a:rPr>
              <a:t> </a:t>
            </a:r>
            <a:r>
              <a:rPr lang="en-US" altLang="en-US"/>
              <a:t>0.5mg daily</a:t>
            </a:r>
          </a:p>
          <a:p>
            <a:pPr eaLnBrk="1" hangingPunct="1"/>
            <a:r>
              <a:rPr lang="en-US" altLang="en-US" b="1">
                <a:solidFill>
                  <a:srgbClr val="0072CF"/>
                </a:solidFill>
              </a:rPr>
              <a:t>Day 4‒7:</a:t>
            </a:r>
            <a:r>
              <a:rPr lang="en-US" altLang="en-US">
                <a:solidFill>
                  <a:srgbClr val="0072CF"/>
                </a:solidFill>
              </a:rPr>
              <a:t> </a:t>
            </a:r>
            <a:r>
              <a:rPr lang="en-US" altLang="en-US"/>
              <a:t>0.5mg at breakfast and dinner</a:t>
            </a:r>
          </a:p>
          <a:p>
            <a:pPr eaLnBrk="1" hangingPunct="1">
              <a:spcAft>
                <a:spcPts val="3000"/>
              </a:spcAft>
            </a:pPr>
            <a:r>
              <a:rPr lang="en-US" altLang="en-US" b="1">
                <a:solidFill>
                  <a:srgbClr val="0072CF"/>
                </a:solidFill>
              </a:rPr>
              <a:t>Week 2 to Week 12</a:t>
            </a:r>
            <a:r>
              <a:rPr lang="en-US" altLang="en-US">
                <a:solidFill>
                  <a:srgbClr val="0072CF"/>
                </a:solidFill>
              </a:rPr>
              <a:t>: </a:t>
            </a:r>
            <a:r>
              <a:rPr lang="en-US" altLang="en-US"/>
              <a:t>1mg at breakfast and dinner</a:t>
            </a:r>
          </a:p>
          <a:p>
            <a:pPr eaLnBrk="1" hangingPunct="1"/>
            <a:r>
              <a:rPr lang="en-US" altLang="en-US"/>
              <a:t>Take with glass of water and full meal, 8 hours apart</a:t>
            </a:r>
          </a:p>
          <a:p>
            <a:pPr eaLnBrk="1" hangingPunct="1"/>
            <a:r>
              <a:rPr lang="en-US" altLang="en-US"/>
              <a:t>Take evening dose around 5pm (not close to bedtime) </a:t>
            </a:r>
          </a:p>
          <a:p>
            <a:pPr eaLnBrk="1" hangingPunct="1"/>
            <a:r>
              <a:rPr lang="en-GB">
                <a:ea typeface="ＭＳ Ｐゴシック" charset="0"/>
              </a:rPr>
              <a:t>Treatment for 12 weeks (extend for 12 weeks if required)</a:t>
            </a:r>
          </a:p>
          <a:p>
            <a:pPr marL="0" indent="0" eaLnBrk="1" hangingPunct="1">
              <a:buNone/>
            </a:pPr>
            <a:endParaRPr lang="en-GB">
              <a:ea typeface="ＭＳ Ｐゴシック" charset="0"/>
            </a:endParaRPr>
          </a:p>
          <a:p>
            <a:pPr eaLnBrk="1" hangingPunct="1"/>
            <a:endParaRPr lang="en-US" altLang="en-US" sz="2000"/>
          </a:p>
        </p:txBody>
      </p:sp>
      <p:pic>
        <p:nvPicPr>
          <p:cNvPr id="3" name="Picture 2">
            <a:extLst>
              <a:ext uri="{FF2B5EF4-FFF2-40B4-BE49-F238E27FC236}">
                <a16:creationId xmlns:a16="http://schemas.microsoft.com/office/drawing/2014/main" id="{9C399448-940B-CA65-EEB1-DF4931B088C1}"/>
              </a:ext>
            </a:extLst>
          </p:cNvPr>
          <p:cNvPicPr>
            <a:picLocks noChangeAspect="1"/>
          </p:cNvPicPr>
          <p:nvPr/>
        </p:nvPicPr>
        <p:blipFill>
          <a:blip r:embed="rId3"/>
          <a:stretch>
            <a:fillRect/>
          </a:stretch>
        </p:blipFill>
        <p:spPr>
          <a:xfrm>
            <a:off x="7108754" y="2490114"/>
            <a:ext cx="1425646" cy="2780516"/>
          </a:xfrm>
          <a:prstGeom prst="rect">
            <a:avLst/>
          </a:prstGeom>
        </p:spPr>
      </p:pic>
      <p:sp>
        <p:nvSpPr>
          <p:cNvPr id="2" name="Footer Placeholder 3">
            <a:extLst>
              <a:ext uri="{FF2B5EF4-FFF2-40B4-BE49-F238E27FC236}">
                <a16:creationId xmlns:a16="http://schemas.microsoft.com/office/drawing/2014/main" id="{EC016768-EFB8-2FD2-0682-0DCED57D8FE5}"/>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56702417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290B1-CB42-00A5-6CD7-A3F4E00D4B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A171C2-ED06-622F-48DD-5EB924FB9483}"/>
              </a:ext>
            </a:extLst>
          </p:cNvPr>
          <p:cNvSpPr>
            <a:spLocks noGrp="1"/>
          </p:cNvSpPr>
          <p:nvPr>
            <p:ph type="title"/>
          </p:nvPr>
        </p:nvSpPr>
        <p:spPr/>
        <p:txBody>
          <a:bodyPr/>
          <a:lstStyle/>
          <a:p>
            <a:r>
              <a:rPr lang="en-US"/>
              <a:t>Varenicline </a:t>
            </a:r>
          </a:p>
        </p:txBody>
      </p:sp>
      <p:sp>
        <p:nvSpPr>
          <p:cNvPr id="11" name="Text Placeholder 3">
            <a:extLst>
              <a:ext uri="{FF2B5EF4-FFF2-40B4-BE49-F238E27FC236}">
                <a16:creationId xmlns:a16="http://schemas.microsoft.com/office/drawing/2014/main" id="{77620EE5-0926-E6F3-29F0-D0605647FF5C}"/>
              </a:ext>
            </a:extLst>
          </p:cNvPr>
          <p:cNvSpPr txBox="1">
            <a:spLocks/>
          </p:cNvSpPr>
          <p:nvPr/>
        </p:nvSpPr>
        <p:spPr bwMode="auto">
          <a:xfrm>
            <a:off x="571499" y="1684049"/>
            <a:ext cx="4205600" cy="16554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400"/>
              </a:spcBef>
              <a:spcAft>
                <a:spcPts val="400"/>
              </a:spcAft>
              <a:buNone/>
            </a:pPr>
            <a:r>
              <a:rPr lang="en-US" sz="1700" b="1">
                <a:solidFill>
                  <a:srgbClr val="0072CF"/>
                </a:solidFill>
                <a:latin typeface="+mn-lt"/>
              </a:rPr>
              <a:t>Contraindications</a:t>
            </a:r>
          </a:p>
          <a:p>
            <a:pPr marL="223838" indent="-223838">
              <a:lnSpc>
                <a:spcPts val="2200"/>
              </a:lnSpc>
              <a:spcBef>
                <a:spcPts val="400"/>
              </a:spcBef>
              <a:spcAft>
                <a:spcPts val="400"/>
              </a:spcAft>
            </a:pPr>
            <a:r>
              <a:rPr lang="en-US" sz="1600">
                <a:latin typeface="+mn-lt"/>
              </a:rPr>
              <a:t>People under 18</a:t>
            </a:r>
          </a:p>
          <a:p>
            <a:pPr marL="223838" indent="-223838">
              <a:lnSpc>
                <a:spcPts val="2200"/>
              </a:lnSpc>
              <a:spcBef>
                <a:spcPts val="400"/>
              </a:spcBef>
              <a:spcAft>
                <a:spcPts val="400"/>
              </a:spcAft>
            </a:pPr>
            <a:r>
              <a:rPr lang="en-US" sz="1600">
                <a:latin typeface="+mn-lt"/>
              </a:rPr>
              <a:t>Pregnancy/ breast feeding</a:t>
            </a:r>
          </a:p>
          <a:p>
            <a:pPr marL="223838" indent="-223838">
              <a:lnSpc>
                <a:spcPts val="2200"/>
              </a:lnSpc>
              <a:spcBef>
                <a:spcPts val="400"/>
              </a:spcBef>
              <a:spcAft>
                <a:spcPts val="400"/>
              </a:spcAft>
            </a:pPr>
            <a:r>
              <a:rPr lang="en-US" sz="1600">
                <a:latin typeface="+mn-lt"/>
              </a:rPr>
              <a:t>Allergy to varenicline or excipients</a:t>
            </a:r>
          </a:p>
        </p:txBody>
      </p:sp>
      <p:pic>
        <p:nvPicPr>
          <p:cNvPr id="8" name="Picture 7">
            <a:extLst>
              <a:ext uri="{FF2B5EF4-FFF2-40B4-BE49-F238E27FC236}">
                <a16:creationId xmlns:a16="http://schemas.microsoft.com/office/drawing/2014/main" id="{3F06903D-B439-0AB1-A44D-64325857B235}"/>
              </a:ext>
            </a:extLst>
          </p:cNvPr>
          <p:cNvPicPr>
            <a:picLocks noChangeAspect="1"/>
          </p:cNvPicPr>
          <p:nvPr/>
        </p:nvPicPr>
        <p:blipFill>
          <a:blip r:embed="rId3"/>
          <a:stretch>
            <a:fillRect/>
          </a:stretch>
        </p:blipFill>
        <p:spPr>
          <a:xfrm>
            <a:off x="6141554" y="2088266"/>
            <a:ext cx="1790700" cy="3492500"/>
          </a:xfrm>
          <a:prstGeom prst="rect">
            <a:avLst/>
          </a:prstGeom>
        </p:spPr>
      </p:pic>
      <p:sp>
        <p:nvSpPr>
          <p:cNvPr id="6" name="Text Placeholder 3">
            <a:extLst>
              <a:ext uri="{FF2B5EF4-FFF2-40B4-BE49-F238E27FC236}">
                <a16:creationId xmlns:a16="http://schemas.microsoft.com/office/drawing/2014/main" id="{0626F007-366D-7174-234A-C33695268E63}"/>
              </a:ext>
            </a:extLst>
          </p:cNvPr>
          <p:cNvSpPr txBox="1">
            <a:spLocks/>
          </p:cNvSpPr>
          <p:nvPr/>
        </p:nvSpPr>
        <p:spPr bwMode="auto">
          <a:xfrm>
            <a:off x="571498" y="3403116"/>
            <a:ext cx="4891047" cy="25313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200"/>
              </a:lnSpc>
              <a:spcBef>
                <a:spcPts val="400"/>
              </a:spcBef>
              <a:spcAft>
                <a:spcPts val="400"/>
              </a:spcAft>
              <a:buNone/>
            </a:pPr>
            <a:r>
              <a:rPr lang="en-US" sz="1700" b="1">
                <a:solidFill>
                  <a:srgbClr val="0072CF"/>
                </a:solidFill>
                <a:latin typeface="+mn-lt"/>
              </a:rPr>
              <a:t>Cautions</a:t>
            </a:r>
          </a:p>
          <a:p>
            <a:pPr marL="223838" indent="-223838">
              <a:lnSpc>
                <a:spcPts val="2200"/>
              </a:lnSpc>
              <a:spcBef>
                <a:spcPts val="400"/>
              </a:spcBef>
              <a:spcAft>
                <a:spcPts val="400"/>
              </a:spcAft>
            </a:pPr>
            <a:r>
              <a:rPr lang="en-US" sz="1600">
                <a:latin typeface="+mn-lt"/>
              </a:rPr>
              <a:t>May have minor or moderate influence on the ability to drive and use machines</a:t>
            </a:r>
          </a:p>
          <a:p>
            <a:pPr marL="223838" indent="-223838">
              <a:lnSpc>
                <a:spcPts val="2200"/>
              </a:lnSpc>
              <a:spcBef>
                <a:spcPts val="400"/>
              </a:spcBef>
              <a:spcAft>
                <a:spcPts val="400"/>
              </a:spcAft>
            </a:pPr>
            <a:r>
              <a:rPr lang="en-US" sz="1600">
                <a:latin typeface="+mn-lt"/>
              </a:rPr>
              <a:t>End stage Renal Failure, Severe Renal impairment (reduce dose)</a:t>
            </a:r>
          </a:p>
          <a:p>
            <a:pPr marL="223838" indent="-223838">
              <a:lnSpc>
                <a:spcPts val="2200"/>
              </a:lnSpc>
              <a:spcBef>
                <a:spcPts val="400"/>
              </a:spcBef>
              <a:spcAft>
                <a:spcPts val="400"/>
              </a:spcAft>
            </a:pPr>
            <a:r>
              <a:rPr lang="en-US" sz="1600">
                <a:latin typeface="+mn-lt"/>
              </a:rPr>
              <a:t>Epilepsy</a:t>
            </a:r>
          </a:p>
          <a:p>
            <a:pPr marL="223838" indent="-223838">
              <a:lnSpc>
                <a:spcPts val="2200"/>
              </a:lnSpc>
              <a:spcBef>
                <a:spcPts val="400"/>
              </a:spcBef>
              <a:spcAft>
                <a:spcPts val="400"/>
              </a:spcAft>
            </a:pPr>
            <a:r>
              <a:rPr lang="en-US" sz="1600">
                <a:latin typeface="+mn-lt"/>
              </a:rPr>
              <a:t>No clinically meaningful drug interactions</a:t>
            </a:r>
          </a:p>
        </p:txBody>
      </p:sp>
      <p:sp>
        <p:nvSpPr>
          <p:cNvPr id="3" name="Footer Placeholder 3">
            <a:extLst>
              <a:ext uri="{FF2B5EF4-FFF2-40B4-BE49-F238E27FC236}">
                <a16:creationId xmlns:a16="http://schemas.microsoft.com/office/drawing/2014/main" id="{4A0AC887-7C3C-7A77-A283-D86D5B3DFAF7}"/>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5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72141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01987A-3311-3F9A-D45E-CECF2C472DF4}"/>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8276BFF-56D9-3BC3-3606-938E7E67950A}"/>
              </a:ext>
            </a:extLst>
          </p:cNvPr>
          <p:cNvSpPr txBox="1">
            <a:spLocks/>
          </p:cNvSpPr>
          <p:nvPr/>
        </p:nvSpPr>
        <p:spPr>
          <a:xfrm>
            <a:off x="0" y="975360"/>
            <a:ext cx="9144000" cy="1546860"/>
          </a:xfrm>
          <a:prstGeom prst="rect">
            <a:avLst/>
          </a:prstGeom>
        </p:spPr>
        <p:txBody>
          <a:bodyPr/>
          <a:lstStyle>
            <a:lvl1pPr marL="355600" indent="-355600" algn="l" defTabSz="457200" rtl="0" eaLnBrk="0" fontAlgn="base" hangingPunct="0">
              <a:spcBef>
                <a:spcPct val="0"/>
              </a:spcBef>
              <a:spcAft>
                <a:spcPct val="0"/>
              </a:spcAft>
              <a:defRPr sz="2300" b="0" i="0" kern="1200">
                <a:solidFill>
                  <a:schemeClr val="bg1"/>
                </a:solidFill>
                <a:latin typeface="Century Gothic" panose="020B0502020202020204" pitchFamily="34" charset="0"/>
                <a:ea typeface="Geneva" pitchFamily="-109" charset="0"/>
                <a:cs typeface="Century Gothic" panose="020B0502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pPr algn="ctr"/>
            <a:r>
              <a:rPr lang="en-US" sz="3200" b="1">
                <a:latin typeface="+mn-lt"/>
              </a:rPr>
              <a:t>Cytisine</a:t>
            </a:r>
          </a:p>
        </p:txBody>
      </p:sp>
      <p:pic>
        <p:nvPicPr>
          <p:cNvPr id="5" name="Picture 4" descr="A white box with blue text and a white pill&#10;&#10;Description automatically generated">
            <a:extLst>
              <a:ext uri="{FF2B5EF4-FFF2-40B4-BE49-F238E27FC236}">
                <a16:creationId xmlns:a16="http://schemas.microsoft.com/office/drawing/2014/main" id="{A503E89A-C888-A85C-17F6-1AFE96E2B9A4}"/>
              </a:ext>
            </a:extLst>
          </p:cNvPr>
          <p:cNvPicPr>
            <a:picLocks noChangeAspect="1"/>
          </p:cNvPicPr>
          <p:nvPr/>
        </p:nvPicPr>
        <p:blipFill rotWithShape="1">
          <a:blip r:embed="rId3"/>
          <a:srcRect l="1061" t="-997" r="-849" b="997"/>
          <a:stretch/>
        </p:blipFill>
        <p:spPr>
          <a:xfrm>
            <a:off x="2047967" y="2335509"/>
            <a:ext cx="5048066" cy="3236497"/>
          </a:xfrm>
          <a:prstGeom prst="rect">
            <a:avLst/>
          </a:prstGeom>
        </p:spPr>
      </p:pic>
    </p:spTree>
    <p:extLst>
      <p:ext uri="{BB962C8B-B14F-4D97-AF65-F5344CB8AC3E}">
        <p14:creationId xmlns:p14="http://schemas.microsoft.com/office/powerpoint/2010/main" val="22954322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410B2-4699-5301-D2A1-0D6319D0FA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B036AD-12CB-ED4D-2495-5E2C82280A5C}"/>
              </a:ext>
            </a:extLst>
          </p:cNvPr>
          <p:cNvSpPr>
            <a:spLocks noGrp="1"/>
          </p:cNvSpPr>
          <p:nvPr>
            <p:ph type="title"/>
          </p:nvPr>
        </p:nvSpPr>
        <p:spPr/>
        <p:txBody>
          <a:bodyPr/>
          <a:lstStyle/>
          <a:p>
            <a:r>
              <a:rPr lang="en-US"/>
              <a:t>Varenicline – side effects</a:t>
            </a:r>
          </a:p>
        </p:txBody>
      </p:sp>
      <p:sp>
        <p:nvSpPr>
          <p:cNvPr id="5" name="Rectangle 4">
            <a:extLst>
              <a:ext uri="{FF2B5EF4-FFF2-40B4-BE49-F238E27FC236}">
                <a16:creationId xmlns:a16="http://schemas.microsoft.com/office/drawing/2014/main" id="{5CCD2DB5-6A2C-AA6B-D193-11DAF4EF8352}"/>
              </a:ext>
            </a:extLst>
          </p:cNvPr>
          <p:cNvSpPr/>
          <p:nvPr/>
        </p:nvSpPr>
        <p:spPr bwMode="auto">
          <a:xfrm>
            <a:off x="604701" y="1698899"/>
            <a:ext cx="2456551" cy="3310429"/>
          </a:xfrm>
          <a:prstGeom prst="rect">
            <a:avLst/>
          </a:prstGeom>
          <a:noFill/>
          <a:ln w="15875">
            <a:solidFill>
              <a:srgbClr val="04B6EC"/>
            </a:solid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7" name="Rectangle 6">
            <a:extLst>
              <a:ext uri="{FF2B5EF4-FFF2-40B4-BE49-F238E27FC236}">
                <a16:creationId xmlns:a16="http://schemas.microsoft.com/office/drawing/2014/main" id="{9C57D881-5175-04E9-2363-1B9D3CAF33A0}"/>
              </a:ext>
            </a:extLst>
          </p:cNvPr>
          <p:cNvSpPr/>
          <p:nvPr/>
        </p:nvSpPr>
        <p:spPr bwMode="auto">
          <a:xfrm>
            <a:off x="604701" y="3917315"/>
            <a:ext cx="2456551" cy="1084062"/>
          </a:xfrm>
          <a:prstGeom prst="rect">
            <a:avLst/>
          </a:prstGeom>
          <a:solidFill>
            <a:srgbClr val="04B6EC"/>
          </a:solidFill>
          <a:ln w="15875">
            <a:solidFill>
              <a:srgbClr val="04B6EC"/>
            </a:solid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8" name="Text Placeholder 3">
            <a:extLst>
              <a:ext uri="{FF2B5EF4-FFF2-40B4-BE49-F238E27FC236}">
                <a16:creationId xmlns:a16="http://schemas.microsoft.com/office/drawing/2014/main" id="{54C9E60C-6FA3-2E52-066F-3B4D1D65508A}"/>
              </a:ext>
            </a:extLst>
          </p:cNvPr>
          <p:cNvSpPr txBox="1">
            <a:spLocks/>
          </p:cNvSpPr>
          <p:nvPr/>
        </p:nvSpPr>
        <p:spPr bwMode="auto">
          <a:xfrm>
            <a:off x="690772" y="3955167"/>
            <a:ext cx="1984695" cy="100645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300"/>
              </a:spcBef>
              <a:spcAft>
                <a:spcPts val="300"/>
              </a:spcAft>
              <a:buNone/>
            </a:pPr>
            <a:r>
              <a:rPr lang="en-US" sz="1450" b="1">
                <a:solidFill>
                  <a:schemeClr val="bg1"/>
                </a:solidFill>
              </a:rPr>
              <a:t>Nausea (30%) mostly mild to moderate            (3% severe)</a:t>
            </a:r>
            <a:endParaRPr lang="en-US" sz="1450">
              <a:solidFill>
                <a:schemeClr val="bg1"/>
              </a:solidFill>
            </a:endParaRPr>
          </a:p>
        </p:txBody>
      </p:sp>
      <p:sp>
        <p:nvSpPr>
          <p:cNvPr id="16" name="Text Placeholder 3">
            <a:extLst>
              <a:ext uri="{FF2B5EF4-FFF2-40B4-BE49-F238E27FC236}">
                <a16:creationId xmlns:a16="http://schemas.microsoft.com/office/drawing/2014/main" id="{B77B4003-5CBA-DB2B-CDB3-CA2DB6E7A4BE}"/>
              </a:ext>
            </a:extLst>
          </p:cNvPr>
          <p:cNvSpPr txBox="1">
            <a:spLocks/>
          </p:cNvSpPr>
          <p:nvPr/>
        </p:nvSpPr>
        <p:spPr bwMode="auto">
          <a:xfrm>
            <a:off x="666920" y="1779471"/>
            <a:ext cx="2314819" cy="19178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000"/>
              </a:lnSpc>
              <a:spcBef>
                <a:spcPts val="400"/>
              </a:spcBef>
              <a:spcAft>
                <a:spcPts val="400"/>
              </a:spcAft>
            </a:pPr>
            <a:r>
              <a:rPr lang="en-US" sz="1450" b="1"/>
              <a:t>Take after meal</a:t>
            </a:r>
          </a:p>
          <a:p>
            <a:pPr marL="223838" indent="-223838">
              <a:lnSpc>
                <a:spcPts val="2000"/>
              </a:lnSpc>
              <a:spcBef>
                <a:spcPts val="400"/>
              </a:spcBef>
              <a:spcAft>
                <a:spcPts val="400"/>
              </a:spcAft>
            </a:pPr>
            <a:r>
              <a:rPr lang="en-US" sz="1450"/>
              <a:t>Rest</a:t>
            </a:r>
          </a:p>
          <a:p>
            <a:pPr marL="223838" indent="-223838">
              <a:lnSpc>
                <a:spcPts val="2000"/>
              </a:lnSpc>
              <a:spcBef>
                <a:spcPts val="400"/>
              </a:spcBef>
              <a:spcAft>
                <a:spcPts val="400"/>
              </a:spcAft>
            </a:pPr>
            <a:r>
              <a:rPr lang="en-US" sz="1450"/>
              <a:t>Anti-emetics can be taken if persists</a:t>
            </a:r>
          </a:p>
        </p:txBody>
      </p:sp>
      <p:sp>
        <p:nvSpPr>
          <p:cNvPr id="20" name="Oval 19">
            <a:extLst>
              <a:ext uri="{FF2B5EF4-FFF2-40B4-BE49-F238E27FC236}">
                <a16:creationId xmlns:a16="http://schemas.microsoft.com/office/drawing/2014/main" id="{325DF307-400E-9A44-DAD2-1E0CD0879359}"/>
              </a:ext>
            </a:extLst>
          </p:cNvPr>
          <p:cNvSpPr/>
          <p:nvPr/>
        </p:nvSpPr>
        <p:spPr bwMode="auto">
          <a:xfrm>
            <a:off x="2250221" y="3466774"/>
            <a:ext cx="922349" cy="922349"/>
          </a:xfrm>
          <a:prstGeom prst="ellipse">
            <a:avLst/>
          </a:prstGeom>
          <a:solidFill>
            <a:schemeClr val="bg1"/>
          </a:solidFill>
          <a:ln w="38100">
            <a:solidFill>
              <a:srgbClr val="04B6EC"/>
            </a:solid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17" name="Graphic 16" descr="Cough with solid fill">
            <a:extLst>
              <a:ext uri="{FF2B5EF4-FFF2-40B4-BE49-F238E27FC236}">
                <a16:creationId xmlns:a16="http://schemas.microsoft.com/office/drawing/2014/main" id="{A16E5DAE-E7B1-865C-99A9-A216F386BB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54189" y="3641703"/>
            <a:ext cx="518756" cy="518756"/>
          </a:xfrm>
          <a:prstGeom prst="rect">
            <a:avLst/>
          </a:prstGeom>
        </p:spPr>
      </p:pic>
      <p:sp>
        <p:nvSpPr>
          <p:cNvPr id="26" name="Rectangle 25">
            <a:extLst>
              <a:ext uri="{FF2B5EF4-FFF2-40B4-BE49-F238E27FC236}">
                <a16:creationId xmlns:a16="http://schemas.microsoft.com/office/drawing/2014/main" id="{C8F58C14-99BB-BA5C-CAFD-276AC73D4A3D}"/>
              </a:ext>
            </a:extLst>
          </p:cNvPr>
          <p:cNvSpPr/>
          <p:nvPr/>
        </p:nvSpPr>
        <p:spPr bwMode="auto">
          <a:xfrm>
            <a:off x="3340359" y="1698899"/>
            <a:ext cx="2456551" cy="3310429"/>
          </a:xfrm>
          <a:prstGeom prst="rect">
            <a:avLst/>
          </a:prstGeom>
          <a:noFill/>
          <a:ln w="15875">
            <a:solidFill>
              <a:srgbClr val="04B6EC"/>
            </a:solid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7" name="Rectangle 26">
            <a:extLst>
              <a:ext uri="{FF2B5EF4-FFF2-40B4-BE49-F238E27FC236}">
                <a16:creationId xmlns:a16="http://schemas.microsoft.com/office/drawing/2014/main" id="{7C77C286-5B71-90C5-C2B7-D2E37B9C9995}"/>
              </a:ext>
            </a:extLst>
          </p:cNvPr>
          <p:cNvSpPr/>
          <p:nvPr/>
        </p:nvSpPr>
        <p:spPr bwMode="auto">
          <a:xfrm>
            <a:off x="3340359" y="3917315"/>
            <a:ext cx="2456551" cy="1084062"/>
          </a:xfrm>
          <a:prstGeom prst="rect">
            <a:avLst/>
          </a:prstGeom>
          <a:solidFill>
            <a:srgbClr val="04B6EC"/>
          </a:solidFill>
          <a:ln w="15875">
            <a:solidFill>
              <a:srgbClr val="04B6EC"/>
            </a:solid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8" name="Text Placeholder 3">
            <a:extLst>
              <a:ext uri="{FF2B5EF4-FFF2-40B4-BE49-F238E27FC236}">
                <a16:creationId xmlns:a16="http://schemas.microsoft.com/office/drawing/2014/main" id="{07E22125-5711-278A-36FE-9DC2AC9A6AB7}"/>
              </a:ext>
            </a:extLst>
          </p:cNvPr>
          <p:cNvSpPr txBox="1">
            <a:spLocks/>
          </p:cNvSpPr>
          <p:nvPr/>
        </p:nvSpPr>
        <p:spPr bwMode="auto">
          <a:xfrm>
            <a:off x="3426430" y="3955167"/>
            <a:ext cx="1901353" cy="100645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300"/>
              </a:spcBef>
              <a:spcAft>
                <a:spcPts val="300"/>
              </a:spcAft>
              <a:buNone/>
            </a:pPr>
            <a:r>
              <a:rPr lang="en-US" sz="1450" b="1">
                <a:solidFill>
                  <a:schemeClr val="bg1"/>
                </a:solidFill>
              </a:rPr>
              <a:t>Insomnia </a:t>
            </a:r>
            <a:br>
              <a:rPr lang="en-US" sz="1450" b="1">
                <a:solidFill>
                  <a:schemeClr val="bg1"/>
                </a:solidFill>
              </a:rPr>
            </a:br>
            <a:r>
              <a:rPr lang="en-US" sz="1450" b="1">
                <a:solidFill>
                  <a:schemeClr val="bg1"/>
                </a:solidFill>
              </a:rPr>
              <a:t>(18%) and abnormal ‘vivid’ dreams (13%)</a:t>
            </a:r>
            <a:endParaRPr lang="en-US" sz="1450">
              <a:solidFill>
                <a:schemeClr val="bg1"/>
              </a:solidFill>
            </a:endParaRPr>
          </a:p>
        </p:txBody>
      </p:sp>
      <p:sp>
        <p:nvSpPr>
          <p:cNvPr id="29" name="Text Placeholder 3">
            <a:extLst>
              <a:ext uri="{FF2B5EF4-FFF2-40B4-BE49-F238E27FC236}">
                <a16:creationId xmlns:a16="http://schemas.microsoft.com/office/drawing/2014/main" id="{1CB5025E-1ED8-463E-D291-313E83BACCDB}"/>
              </a:ext>
            </a:extLst>
          </p:cNvPr>
          <p:cNvSpPr txBox="1">
            <a:spLocks/>
          </p:cNvSpPr>
          <p:nvPr/>
        </p:nvSpPr>
        <p:spPr bwMode="auto">
          <a:xfrm>
            <a:off x="3402578" y="1779471"/>
            <a:ext cx="2314819" cy="19178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000"/>
              </a:lnSpc>
              <a:spcBef>
                <a:spcPts val="400"/>
              </a:spcBef>
              <a:spcAft>
                <a:spcPts val="400"/>
              </a:spcAft>
            </a:pPr>
            <a:r>
              <a:rPr lang="en-US" sz="1450"/>
              <a:t>Option to </a:t>
            </a:r>
            <a:r>
              <a:rPr lang="en-US" sz="1450" b="1"/>
              <a:t>take </a:t>
            </a:r>
            <a:br>
              <a:rPr lang="en-US" sz="1450" b="1"/>
            </a:br>
            <a:r>
              <a:rPr lang="en-US" sz="1450" b="1"/>
              <a:t>dose earlier in </a:t>
            </a:r>
            <a:br>
              <a:rPr lang="en-US" sz="1450" b="1"/>
            </a:br>
            <a:r>
              <a:rPr lang="en-US" sz="1450" b="1"/>
              <a:t>the evening</a:t>
            </a:r>
          </a:p>
        </p:txBody>
      </p:sp>
      <p:sp>
        <p:nvSpPr>
          <p:cNvPr id="30" name="Oval 29">
            <a:extLst>
              <a:ext uri="{FF2B5EF4-FFF2-40B4-BE49-F238E27FC236}">
                <a16:creationId xmlns:a16="http://schemas.microsoft.com/office/drawing/2014/main" id="{C5FAB107-9C06-9502-D7A3-3C51F29635F1}"/>
              </a:ext>
            </a:extLst>
          </p:cNvPr>
          <p:cNvSpPr/>
          <p:nvPr/>
        </p:nvSpPr>
        <p:spPr bwMode="auto">
          <a:xfrm>
            <a:off x="4985879" y="3466774"/>
            <a:ext cx="922349" cy="922349"/>
          </a:xfrm>
          <a:prstGeom prst="ellipse">
            <a:avLst/>
          </a:prstGeom>
          <a:solidFill>
            <a:schemeClr val="bg1"/>
          </a:solidFill>
          <a:ln w="38100">
            <a:solidFill>
              <a:srgbClr val="04B6EC"/>
            </a:solid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31" name="Rectangle 30">
            <a:extLst>
              <a:ext uri="{FF2B5EF4-FFF2-40B4-BE49-F238E27FC236}">
                <a16:creationId xmlns:a16="http://schemas.microsoft.com/office/drawing/2014/main" id="{9AC7EA1C-39E7-53F4-36EE-EED3EE299C33}"/>
              </a:ext>
            </a:extLst>
          </p:cNvPr>
          <p:cNvSpPr/>
          <p:nvPr/>
        </p:nvSpPr>
        <p:spPr bwMode="auto">
          <a:xfrm>
            <a:off x="6076663" y="1698899"/>
            <a:ext cx="2456551" cy="3310429"/>
          </a:xfrm>
          <a:prstGeom prst="rect">
            <a:avLst/>
          </a:prstGeom>
          <a:noFill/>
          <a:ln w="15875">
            <a:solidFill>
              <a:srgbClr val="04B6EC"/>
            </a:solid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32" name="Rectangle 31">
            <a:extLst>
              <a:ext uri="{FF2B5EF4-FFF2-40B4-BE49-F238E27FC236}">
                <a16:creationId xmlns:a16="http://schemas.microsoft.com/office/drawing/2014/main" id="{B1AD6F61-B14A-BB8B-796B-10EF5E59A42B}"/>
              </a:ext>
            </a:extLst>
          </p:cNvPr>
          <p:cNvSpPr/>
          <p:nvPr/>
        </p:nvSpPr>
        <p:spPr bwMode="auto">
          <a:xfrm>
            <a:off x="6076663" y="3917315"/>
            <a:ext cx="2456551" cy="1084062"/>
          </a:xfrm>
          <a:prstGeom prst="rect">
            <a:avLst/>
          </a:prstGeom>
          <a:solidFill>
            <a:srgbClr val="04B6EC"/>
          </a:solidFill>
          <a:ln w="15875">
            <a:solidFill>
              <a:srgbClr val="04B6EC"/>
            </a:solid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33" name="Text Placeholder 3">
            <a:extLst>
              <a:ext uri="{FF2B5EF4-FFF2-40B4-BE49-F238E27FC236}">
                <a16:creationId xmlns:a16="http://schemas.microsoft.com/office/drawing/2014/main" id="{89EBA8EB-3C56-7D2A-412B-A56DC9F72130}"/>
              </a:ext>
            </a:extLst>
          </p:cNvPr>
          <p:cNvSpPr txBox="1">
            <a:spLocks/>
          </p:cNvSpPr>
          <p:nvPr/>
        </p:nvSpPr>
        <p:spPr bwMode="auto">
          <a:xfrm>
            <a:off x="6162734" y="3955167"/>
            <a:ext cx="1901353" cy="100645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300"/>
              </a:spcBef>
              <a:spcAft>
                <a:spcPts val="300"/>
              </a:spcAft>
              <a:buNone/>
            </a:pPr>
            <a:r>
              <a:rPr lang="en-US" sz="1450" b="1">
                <a:solidFill>
                  <a:schemeClr val="bg1"/>
                </a:solidFill>
              </a:rPr>
              <a:t>Headaches </a:t>
            </a:r>
            <a:br>
              <a:rPr lang="en-US" sz="1450" b="1">
                <a:solidFill>
                  <a:schemeClr val="bg1"/>
                </a:solidFill>
              </a:rPr>
            </a:br>
            <a:r>
              <a:rPr lang="en-US" sz="1450" b="1">
                <a:solidFill>
                  <a:schemeClr val="bg1"/>
                </a:solidFill>
              </a:rPr>
              <a:t>(15%)</a:t>
            </a:r>
            <a:endParaRPr lang="en-US" sz="1450">
              <a:solidFill>
                <a:schemeClr val="bg1"/>
              </a:solidFill>
            </a:endParaRPr>
          </a:p>
        </p:txBody>
      </p:sp>
      <p:sp>
        <p:nvSpPr>
          <p:cNvPr id="34" name="Text Placeholder 3">
            <a:extLst>
              <a:ext uri="{FF2B5EF4-FFF2-40B4-BE49-F238E27FC236}">
                <a16:creationId xmlns:a16="http://schemas.microsoft.com/office/drawing/2014/main" id="{00FDAC22-901F-31C1-9F63-F104F20BE43E}"/>
              </a:ext>
            </a:extLst>
          </p:cNvPr>
          <p:cNvSpPr txBox="1">
            <a:spLocks/>
          </p:cNvSpPr>
          <p:nvPr/>
        </p:nvSpPr>
        <p:spPr bwMode="auto">
          <a:xfrm>
            <a:off x="6138882" y="1779471"/>
            <a:ext cx="2314819" cy="19178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838" indent="-223838">
              <a:lnSpc>
                <a:spcPts val="2000"/>
              </a:lnSpc>
              <a:spcBef>
                <a:spcPts val="400"/>
              </a:spcBef>
              <a:spcAft>
                <a:spcPts val="400"/>
              </a:spcAft>
            </a:pPr>
            <a:r>
              <a:rPr lang="en-US" sz="1450" b="1"/>
              <a:t>Mild analgesic</a:t>
            </a:r>
          </a:p>
          <a:p>
            <a:pPr marL="223838" indent="-223838">
              <a:lnSpc>
                <a:spcPts val="2000"/>
              </a:lnSpc>
              <a:spcBef>
                <a:spcPts val="400"/>
              </a:spcBef>
              <a:spcAft>
                <a:spcPts val="400"/>
              </a:spcAft>
            </a:pPr>
            <a:r>
              <a:rPr lang="en-US" sz="1450"/>
              <a:t>Drink water</a:t>
            </a:r>
          </a:p>
          <a:p>
            <a:pPr marL="223838" indent="-223838">
              <a:lnSpc>
                <a:spcPts val="2000"/>
              </a:lnSpc>
              <a:spcBef>
                <a:spcPts val="400"/>
              </a:spcBef>
              <a:spcAft>
                <a:spcPts val="400"/>
              </a:spcAft>
            </a:pPr>
            <a:r>
              <a:rPr lang="en-US" sz="1450"/>
              <a:t>Rest</a:t>
            </a:r>
          </a:p>
          <a:p>
            <a:pPr marL="223838" indent="-223838">
              <a:lnSpc>
                <a:spcPts val="2000"/>
              </a:lnSpc>
              <a:spcBef>
                <a:spcPts val="400"/>
              </a:spcBef>
              <a:spcAft>
                <a:spcPts val="400"/>
              </a:spcAft>
            </a:pPr>
            <a:r>
              <a:rPr lang="en-US" sz="1450"/>
              <a:t>Get fresh air</a:t>
            </a:r>
          </a:p>
        </p:txBody>
      </p:sp>
      <p:sp>
        <p:nvSpPr>
          <p:cNvPr id="35" name="Oval 34">
            <a:extLst>
              <a:ext uri="{FF2B5EF4-FFF2-40B4-BE49-F238E27FC236}">
                <a16:creationId xmlns:a16="http://schemas.microsoft.com/office/drawing/2014/main" id="{90D6138C-E1CF-C093-3572-7D50DEE79E25}"/>
              </a:ext>
            </a:extLst>
          </p:cNvPr>
          <p:cNvSpPr/>
          <p:nvPr/>
        </p:nvSpPr>
        <p:spPr bwMode="auto">
          <a:xfrm>
            <a:off x="7722183" y="3466774"/>
            <a:ext cx="922349" cy="922349"/>
          </a:xfrm>
          <a:prstGeom prst="ellipse">
            <a:avLst/>
          </a:prstGeom>
          <a:solidFill>
            <a:schemeClr val="bg1"/>
          </a:solidFill>
          <a:ln w="38100">
            <a:solidFill>
              <a:srgbClr val="04B6EC"/>
            </a:solid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18" name="Graphic 17" descr="Snooze with solid fill">
            <a:extLst>
              <a:ext uri="{FF2B5EF4-FFF2-40B4-BE49-F238E27FC236}">
                <a16:creationId xmlns:a16="http://schemas.microsoft.com/office/drawing/2014/main" id="{05282F10-DA41-F7A3-A71A-4EFD731576A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218773" y="3623951"/>
            <a:ext cx="482313" cy="482313"/>
          </a:xfrm>
          <a:prstGeom prst="rect">
            <a:avLst/>
          </a:prstGeom>
        </p:spPr>
      </p:pic>
      <p:pic>
        <p:nvPicPr>
          <p:cNvPr id="19" name="Graphic 18" descr="Brain in head with solid fill">
            <a:extLst>
              <a:ext uri="{FF2B5EF4-FFF2-40B4-BE49-F238E27FC236}">
                <a16:creationId xmlns:a16="http://schemas.microsoft.com/office/drawing/2014/main" id="{C067BBCA-95EA-261D-F0B1-414BB8E2069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927698" y="3641703"/>
            <a:ext cx="518756" cy="518756"/>
          </a:xfrm>
          <a:prstGeom prst="rect">
            <a:avLst/>
          </a:prstGeom>
        </p:spPr>
      </p:pic>
      <p:sp>
        <p:nvSpPr>
          <p:cNvPr id="36" name="Text Placeholder 3">
            <a:extLst>
              <a:ext uri="{FF2B5EF4-FFF2-40B4-BE49-F238E27FC236}">
                <a16:creationId xmlns:a16="http://schemas.microsoft.com/office/drawing/2014/main" id="{3D77EB24-D9C3-4BA5-7EF6-9FEAFB6BED0B}"/>
              </a:ext>
            </a:extLst>
          </p:cNvPr>
          <p:cNvSpPr>
            <a:spLocks noGrp="1"/>
          </p:cNvSpPr>
          <p:nvPr>
            <p:ph type="body" idx="12"/>
          </p:nvPr>
        </p:nvSpPr>
        <p:spPr>
          <a:xfrm>
            <a:off x="571500" y="5239910"/>
            <a:ext cx="7966604" cy="795130"/>
          </a:xfrm>
        </p:spPr>
        <p:txBody>
          <a:bodyPr/>
          <a:lstStyle/>
          <a:p>
            <a:pPr marL="0" indent="0" algn="ctr">
              <a:lnSpc>
                <a:spcPts val="2600"/>
              </a:lnSpc>
              <a:spcBef>
                <a:spcPts val="1300"/>
              </a:spcBef>
              <a:spcAft>
                <a:spcPts val="1300"/>
              </a:spcAft>
              <a:buNone/>
            </a:pPr>
            <a:r>
              <a:rPr lang="en-US"/>
              <a:t>Side effects generally resolves over time (first 2 weeks) </a:t>
            </a:r>
            <a:br>
              <a:rPr lang="en-US"/>
            </a:br>
            <a:r>
              <a:rPr lang="en-US" b="1"/>
              <a:t>OR reduce dose if required</a:t>
            </a:r>
          </a:p>
        </p:txBody>
      </p:sp>
      <p:sp>
        <p:nvSpPr>
          <p:cNvPr id="3" name="Footer Placeholder 3">
            <a:extLst>
              <a:ext uri="{FF2B5EF4-FFF2-40B4-BE49-F238E27FC236}">
                <a16:creationId xmlns:a16="http://schemas.microsoft.com/office/drawing/2014/main" id="{19A75AAC-587F-8B49-9998-2356DA0BECC4}"/>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5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4172600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4C1260-DE72-A0BB-9FEA-C0A5C7451E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52DB72-DE5E-F52A-DA1A-04F3EBD578CD}"/>
              </a:ext>
            </a:extLst>
          </p:cNvPr>
          <p:cNvSpPr>
            <a:spLocks noGrp="1"/>
          </p:cNvSpPr>
          <p:nvPr>
            <p:ph type="title"/>
          </p:nvPr>
        </p:nvSpPr>
        <p:spPr>
          <a:xfrm>
            <a:off x="571500" y="152400"/>
            <a:ext cx="7962900" cy="1066800"/>
          </a:xfrm>
        </p:spPr>
        <p:txBody>
          <a:bodyPr/>
          <a:lstStyle/>
          <a:p>
            <a:r>
              <a:rPr lang="en-US" b="1"/>
              <a:t>Neuro-psychiatric effects and use in persons with SMI</a:t>
            </a:r>
          </a:p>
        </p:txBody>
      </p:sp>
      <p:sp>
        <p:nvSpPr>
          <p:cNvPr id="3" name="Content Placeholder 2">
            <a:extLst>
              <a:ext uri="{FF2B5EF4-FFF2-40B4-BE49-F238E27FC236}">
                <a16:creationId xmlns:a16="http://schemas.microsoft.com/office/drawing/2014/main" id="{97F5F2CD-5D40-16E0-B931-65CD8C481241}"/>
              </a:ext>
            </a:extLst>
          </p:cNvPr>
          <p:cNvSpPr>
            <a:spLocks noGrp="1"/>
          </p:cNvSpPr>
          <p:nvPr>
            <p:ph idx="1"/>
          </p:nvPr>
        </p:nvSpPr>
        <p:spPr>
          <a:xfrm>
            <a:off x="496614" y="1474788"/>
            <a:ext cx="7962900" cy="4191000"/>
          </a:xfrm>
        </p:spPr>
        <p:txBody>
          <a:bodyPr/>
          <a:lstStyle/>
          <a:p>
            <a:pPr marL="0" indent="0">
              <a:buNone/>
            </a:pPr>
            <a:r>
              <a:rPr lang="en-US" b="1">
                <a:solidFill>
                  <a:srgbClr val="0072CF"/>
                </a:solidFill>
              </a:rPr>
              <a:t>EAGLES STUDY</a:t>
            </a:r>
          </a:p>
          <a:p>
            <a:r>
              <a:rPr lang="en-US"/>
              <a:t>Past concerns about neuro-psychiatric effects of varenicline </a:t>
            </a:r>
          </a:p>
          <a:p>
            <a:r>
              <a:rPr lang="en-US"/>
              <a:t>Largest smoking cessation study </a:t>
            </a:r>
            <a:r>
              <a:rPr lang="el-GR"/>
              <a:t>(Ν=8,144</a:t>
            </a:r>
            <a:r>
              <a:rPr lang="en-CA"/>
              <a:t>; Half with psychiatric illness; 2011-2015</a:t>
            </a:r>
            <a:r>
              <a:rPr lang="el-GR"/>
              <a:t>)</a:t>
            </a:r>
            <a:endParaRPr lang="en-US"/>
          </a:p>
          <a:p>
            <a:r>
              <a:rPr lang="en-US"/>
              <a:t>No evidence of an association </a:t>
            </a:r>
            <a:r>
              <a:rPr lang="en-CA">
                <a:solidFill>
                  <a:srgbClr val="505050"/>
                </a:solidFill>
                <a:latin typeface="Source Sans Pro" panose="020B0503030403020204" pitchFamily="34" charset="0"/>
              </a:rPr>
              <a:t>between </a:t>
            </a:r>
            <a:r>
              <a:rPr lang="en-CA" b="0" i="0">
                <a:solidFill>
                  <a:srgbClr val="505050"/>
                </a:solidFill>
                <a:effectLst/>
                <a:latin typeface="Source Sans Pro" panose="020B0503030403020204" pitchFamily="34" charset="0"/>
              </a:rPr>
              <a:t>neuropsychiatric adverse events attributable to varenicline </a:t>
            </a:r>
          </a:p>
          <a:p>
            <a:pPr marL="0" indent="0">
              <a:buNone/>
            </a:pPr>
            <a:endParaRPr lang="en-US"/>
          </a:p>
          <a:p>
            <a:endParaRPr lang="en-US"/>
          </a:p>
          <a:p>
            <a:pPr marL="0" indent="0">
              <a:buNone/>
            </a:pPr>
            <a:endParaRPr lang="en-US" b="1">
              <a:solidFill>
                <a:schemeClr val="accent4">
                  <a:lumMod val="75000"/>
                  <a:lumOff val="25000"/>
                </a:schemeClr>
              </a:solidFill>
            </a:endParaRPr>
          </a:p>
        </p:txBody>
      </p:sp>
      <p:sp>
        <p:nvSpPr>
          <p:cNvPr id="5" name="Slide Number Placeholder 4">
            <a:extLst>
              <a:ext uri="{FF2B5EF4-FFF2-40B4-BE49-F238E27FC236}">
                <a16:creationId xmlns:a16="http://schemas.microsoft.com/office/drawing/2014/main" id="{50F23539-D7BD-EB34-6365-74CB9899F98C}"/>
              </a:ext>
            </a:extLst>
          </p:cNvPr>
          <p:cNvSpPr>
            <a:spLocks noGrp="1"/>
          </p:cNvSpPr>
          <p:nvPr>
            <p:ph type="sldNum" sz="quarter" idx="4294967295"/>
          </p:nvPr>
        </p:nvSpPr>
        <p:spPr/>
        <p:txBody>
          <a:bodyPr/>
          <a:lstStyle/>
          <a:p>
            <a:pPr>
              <a:defRPr/>
            </a:pPr>
            <a:fld id="{29BF0720-F72B-8B46-A819-48D30C8A2406}" type="slidenum">
              <a:rPr lang="en-US" altLang="en-US" smtClean="0"/>
              <a:pPr>
                <a:defRPr/>
              </a:pPr>
              <a:t>8</a:t>
            </a:fld>
            <a:endParaRPr lang="en-US" altLang="en-US"/>
          </a:p>
        </p:txBody>
      </p:sp>
      <p:pic>
        <p:nvPicPr>
          <p:cNvPr id="7" name="Picture 6" descr="A screenshot of a computer&#10;&#10;Description automatically generated">
            <a:extLst>
              <a:ext uri="{FF2B5EF4-FFF2-40B4-BE49-F238E27FC236}">
                <a16:creationId xmlns:a16="http://schemas.microsoft.com/office/drawing/2014/main" id="{F2D875EB-26CC-DFC6-FAF0-C4228B784403}"/>
              </a:ext>
            </a:extLst>
          </p:cNvPr>
          <p:cNvPicPr>
            <a:picLocks noChangeAspect="1"/>
          </p:cNvPicPr>
          <p:nvPr/>
        </p:nvPicPr>
        <p:blipFill rotWithShape="1">
          <a:blip r:embed="rId3"/>
          <a:srcRect t="17536" b="30198"/>
          <a:stretch/>
        </p:blipFill>
        <p:spPr>
          <a:xfrm>
            <a:off x="1352551" y="4319553"/>
            <a:ext cx="7524750" cy="1601282"/>
          </a:xfrm>
          <a:prstGeom prst="rect">
            <a:avLst/>
          </a:prstGeom>
        </p:spPr>
      </p:pic>
      <p:sp>
        <p:nvSpPr>
          <p:cNvPr id="4" name="Footer Placeholder 3">
            <a:extLst>
              <a:ext uri="{FF2B5EF4-FFF2-40B4-BE49-F238E27FC236}">
                <a16:creationId xmlns:a16="http://schemas.microsoft.com/office/drawing/2014/main" id="{21351341-E29F-1B8C-3AED-385C1C3EEAF9}"/>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5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889403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0AA601-3A17-E439-3599-D1A01A23D6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04BADB8-6657-417B-1933-72E4A08CE0CE}"/>
              </a:ext>
            </a:extLst>
          </p:cNvPr>
          <p:cNvSpPr>
            <a:spLocks noGrp="1"/>
          </p:cNvSpPr>
          <p:nvPr>
            <p:ph type="title"/>
          </p:nvPr>
        </p:nvSpPr>
        <p:spPr/>
        <p:txBody>
          <a:bodyPr/>
          <a:lstStyle/>
          <a:p>
            <a:r>
              <a:rPr lang="en-US"/>
              <a:t>Cytisine: overview </a:t>
            </a:r>
          </a:p>
        </p:txBody>
      </p:sp>
      <p:sp>
        <p:nvSpPr>
          <p:cNvPr id="3" name="Footer Placeholder 2">
            <a:extLst>
              <a:ext uri="{FF2B5EF4-FFF2-40B4-BE49-F238E27FC236}">
                <a16:creationId xmlns:a16="http://schemas.microsoft.com/office/drawing/2014/main" id="{CF600DF2-C510-5820-3AD4-4F487BE22070}"/>
              </a:ext>
            </a:extLst>
          </p:cNvPr>
          <p:cNvSpPr>
            <a:spLocks noGrp="1"/>
          </p:cNvSpPr>
          <p:nvPr>
            <p:ph type="ftr" sz="quarter" idx="11"/>
          </p:nvPr>
        </p:nvSpPr>
        <p:spPr/>
        <p:txBody>
          <a:bodyPr/>
          <a:lstStyle/>
          <a:p>
            <a:pPr>
              <a:defRPr/>
            </a:pPr>
            <a:endParaRPr lang="en-US"/>
          </a:p>
        </p:txBody>
      </p:sp>
      <p:sp>
        <p:nvSpPr>
          <p:cNvPr id="4" name="Text Placeholder 3">
            <a:extLst>
              <a:ext uri="{FF2B5EF4-FFF2-40B4-BE49-F238E27FC236}">
                <a16:creationId xmlns:a16="http://schemas.microsoft.com/office/drawing/2014/main" id="{A9AC2043-F690-FF1F-7576-8D033E8AF9B0}"/>
              </a:ext>
            </a:extLst>
          </p:cNvPr>
          <p:cNvSpPr txBox="1">
            <a:spLocks/>
          </p:cNvSpPr>
          <p:nvPr/>
        </p:nvSpPr>
        <p:spPr bwMode="auto">
          <a:xfrm>
            <a:off x="455431" y="1566229"/>
            <a:ext cx="4205600" cy="1735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520" indent="-223520">
              <a:lnSpc>
                <a:spcPts val="2200"/>
              </a:lnSpc>
              <a:spcBef>
                <a:spcPts val="400"/>
              </a:spcBef>
              <a:spcAft>
                <a:spcPts val="400"/>
              </a:spcAft>
              <a:buNone/>
            </a:pPr>
            <a:r>
              <a:rPr lang="en-US" sz="1700" b="1">
                <a:solidFill>
                  <a:srgbClr val="0072CF"/>
                </a:solidFill>
                <a:latin typeface="+mj-lt"/>
              </a:rPr>
              <a:t>How it works</a:t>
            </a:r>
          </a:p>
          <a:p>
            <a:pPr marL="287655" indent="-288290">
              <a:lnSpc>
                <a:spcPts val="2500"/>
              </a:lnSpc>
              <a:buClr>
                <a:schemeClr val="accent3"/>
              </a:buClr>
            </a:pPr>
            <a:r>
              <a:rPr lang="en-US" sz="1600" b="1">
                <a:solidFill>
                  <a:srgbClr val="0072CF"/>
                </a:solidFill>
                <a:latin typeface="+mj-lt"/>
              </a:rPr>
              <a:t>Reduces nicotine withdrawal symptoms and cravings </a:t>
            </a:r>
            <a:r>
              <a:rPr lang="en-US" sz="1600">
                <a:latin typeface="+mj-lt"/>
              </a:rPr>
              <a:t>by partially stimulating nicotine receptors</a:t>
            </a:r>
          </a:p>
          <a:p>
            <a:pPr marL="287655" indent="-288290">
              <a:lnSpc>
                <a:spcPts val="2500"/>
              </a:lnSpc>
              <a:buClr>
                <a:schemeClr val="accent3"/>
              </a:buClr>
            </a:pPr>
            <a:r>
              <a:rPr lang="en-US" sz="1600" b="1">
                <a:solidFill>
                  <a:srgbClr val="0072CF"/>
                </a:solidFill>
                <a:latin typeface="+mj-lt"/>
              </a:rPr>
              <a:t>Blocks some of the ‘rewarding’ effects of smoking</a:t>
            </a:r>
            <a:r>
              <a:rPr lang="en-US" sz="1600">
                <a:solidFill>
                  <a:srgbClr val="0072CF"/>
                </a:solidFill>
                <a:latin typeface="+mj-lt"/>
              </a:rPr>
              <a:t>. </a:t>
            </a:r>
          </a:p>
        </p:txBody>
      </p:sp>
      <p:sp>
        <p:nvSpPr>
          <p:cNvPr id="6" name="Text Placeholder 3">
            <a:extLst>
              <a:ext uri="{FF2B5EF4-FFF2-40B4-BE49-F238E27FC236}">
                <a16:creationId xmlns:a16="http://schemas.microsoft.com/office/drawing/2014/main" id="{F7F0688E-B3A1-6720-5A04-77CA7BA57036}"/>
              </a:ext>
            </a:extLst>
          </p:cNvPr>
          <p:cNvSpPr txBox="1">
            <a:spLocks/>
          </p:cNvSpPr>
          <p:nvPr/>
        </p:nvSpPr>
        <p:spPr bwMode="auto">
          <a:xfrm>
            <a:off x="4777100" y="1566229"/>
            <a:ext cx="4205600" cy="26732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8EC"/>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23520" indent="-223520">
              <a:buNone/>
            </a:pPr>
            <a:r>
              <a:rPr lang="en-US" sz="1700" b="1">
                <a:solidFill>
                  <a:srgbClr val="0072CF"/>
                </a:solidFill>
                <a:latin typeface="+mj-lt"/>
              </a:rPr>
              <a:t>How it is used</a:t>
            </a:r>
          </a:p>
          <a:p>
            <a:pPr indent="-288000">
              <a:lnSpc>
                <a:spcPts val="2500"/>
              </a:lnSpc>
              <a:buClr>
                <a:schemeClr val="accent3"/>
              </a:buClr>
            </a:pPr>
            <a:r>
              <a:rPr lang="en-US" sz="1600">
                <a:latin typeface="+mj-lt"/>
              </a:rPr>
              <a:t>Treatment period: </a:t>
            </a:r>
            <a:r>
              <a:rPr lang="en-US" sz="1600" b="1">
                <a:solidFill>
                  <a:srgbClr val="0072CF"/>
                </a:solidFill>
                <a:latin typeface="+mj-lt"/>
              </a:rPr>
              <a:t>25 days</a:t>
            </a:r>
          </a:p>
          <a:p>
            <a:pPr indent="-288000">
              <a:lnSpc>
                <a:spcPts val="2500"/>
              </a:lnSpc>
              <a:buClr>
                <a:schemeClr val="accent3"/>
              </a:buClr>
            </a:pPr>
            <a:r>
              <a:rPr lang="en-US" sz="1600" b="1">
                <a:solidFill>
                  <a:srgbClr val="0072CF"/>
                </a:solidFill>
                <a:latin typeface="+mj-lt"/>
              </a:rPr>
              <a:t>Outpatients:</a:t>
            </a:r>
            <a:r>
              <a:rPr lang="en-US" sz="1600" b="1">
                <a:latin typeface="+mj-lt"/>
              </a:rPr>
              <a:t> </a:t>
            </a:r>
            <a:r>
              <a:rPr lang="en-US" sz="1600">
                <a:latin typeface="+mj-lt"/>
              </a:rPr>
              <a:t>Stop by day 5 of treatment</a:t>
            </a:r>
          </a:p>
          <a:p>
            <a:pPr indent="-288000">
              <a:lnSpc>
                <a:spcPts val="2500"/>
              </a:lnSpc>
              <a:buClr>
                <a:schemeClr val="accent3"/>
              </a:buClr>
            </a:pPr>
            <a:r>
              <a:rPr lang="en-US" sz="1600" b="1">
                <a:solidFill>
                  <a:srgbClr val="0072CF"/>
                </a:solidFill>
                <a:latin typeface="+mj-lt"/>
              </a:rPr>
              <a:t>Inpatients: </a:t>
            </a:r>
            <a:r>
              <a:rPr lang="en-US" sz="1600">
                <a:latin typeface="+mj-lt"/>
              </a:rPr>
              <a:t>Dual use of NRT for first 5 days of treatment</a:t>
            </a:r>
          </a:p>
          <a:p>
            <a:pPr indent="-288000">
              <a:lnSpc>
                <a:spcPts val="2500"/>
              </a:lnSpc>
              <a:buClr>
                <a:schemeClr val="accent3"/>
              </a:buClr>
            </a:pPr>
            <a:r>
              <a:rPr lang="en-US" sz="1600">
                <a:latin typeface="+mj-lt"/>
              </a:rPr>
              <a:t>Swallowed whole; take with water</a:t>
            </a:r>
          </a:p>
        </p:txBody>
      </p:sp>
      <p:pic>
        <p:nvPicPr>
          <p:cNvPr id="7" name="Picture 6" descr="A box of pills and a few tablets&#10;&#10;Description automatically generated">
            <a:extLst>
              <a:ext uri="{FF2B5EF4-FFF2-40B4-BE49-F238E27FC236}">
                <a16:creationId xmlns:a16="http://schemas.microsoft.com/office/drawing/2014/main" id="{444931A0-0663-40E5-989F-F745C613D57F}"/>
              </a:ext>
            </a:extLst>
          </p:cNvPr>
          <p:cNvPicPr>
            <a:picLocks noChangeAspect="1"/>
          </p:cNvPicPr>
          <p:nvPr/>
        </p:nvPicPr>
        <p:blipFill rotWithShape="1">
          <a:blip r:embed="rId3"/>
          <a:srcRect t="23850" b="18474"/>
          <a:stretch/>
        </p:blipFill>
        <p:spPr>
          <a:xfrm>
            <a:off x="311269" y="3977102"/>
            <a:ext cx="3503880" cy="1900626"/>
          </a:xfrm>
          <a:prstGeom prst="rect">
            <a:avLst/>
          </a:prstGeom>
        </p:spPr>
      </p:pic>
      <p:sp>
        <p:nvSpPr>
          <p:cNvPr id="9" name="TextBox 8">
            <a:extLst>
              <a:ext uri="{FF2B5EF4-FFF2-40B4-BE49-F238E27FC236}">
                <a16:creationId xmlns:a16="http://schemas.microsoft.com/office/drawing/2014/main" id="{968B89ED-7EA0-2037-D8E5-B0CC4BB36E2C}"/>
              </a:ext>
            </a:extLst>
          </p:cNvPr>
          <p:cNvSpPr txBox="1"/>
          <p:nvPr/>
        </p:nvSpPr>
        <p:spPr bwMode="auto">
          <a:xfrm>
            <a:off x="5328853" y="4512874"/>
            <a:ext cx="2858080" cy="1037026"/>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normAutofit/>
          </a:bodyPr>
          <a:lstStyle/>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b="1" i="0" u="none" strike="noStrike" kern="1200" cap="none" spc="0" normalizeH="0" baseline="0" noProof="0">
                <a:ln>
                  <a:noFill/>
                </a:ln>
                <a:solidFill>
                  <a:schemeClr val="accent1"/>
                </a:solidFill>
                <a:effectLst/>
                <a:uLnTx/>
                <a:uFillTx/>
                <a:latin typeface="+mn-lt"/>
                <a:ea typeface="Geneva" pitchFamily="-109" charset="0"/>
                <a:cs typeface="Geneva" pitchFamily="-109" charset="0"/>
              </a:rPr>
              <a:t>Newly approved in UK</a:t>
            </a:r>
            <a:endParaRPr lang="en-US" b="1" i="0" u="none" strike="noStrike" kern="1200" cap="none" spc="0" normalizeH="0" baseline="0" noProof="0">
              <a:ln>
                <a:noFill/>
              </a:ln>
              <a:solidFill>
                <a:schemeClr val="accent1"/>
              </a:solidFill>
              <a:effectLst/>
              <a:uLnTx/>
              <a:uFillTx/>
              <a:latin typeface="+mn-lt"/>
              <a:ea typeface="Geneva" pitchFamily="-109" charset="0"/>
              <a:cs typeface="Geneva" pitchFamily="-109" charset="0"/>
            </a:endParaRPr>
          </a:p>
        </p:txBody>
      </p:sp>
      <p:sp>
        <p:nvSpPr>
          <p:cNvPr id="5" name="Footer Placeholder 3">
            <a:extLst>
              <a:ext uri="{FF2B5EF4-FFF2-40B4-BE49-F238E27FC236}">
                <a16:creationId xmlns:a16="http://schemas.microsoft.com/office/drawing/2014/main" id="{02387DEE-299D-8C96-BFCE-110939A060C6}"/>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4049148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1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3.xml><?xml version="1.0" encoding="utf-8"?>
<a:theme xmlns:a="http://schemas.openxmlformats.org/drawingml/2006/main" name="2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C90600-40EE-4271-BF90-0898D3759EA2}">
  <ds:schemaRefs>
    <ds:schemaRef ds:uri="http://schemas.microsoft.com/office/2006/metadata/properties"/>
    <ds:schemaRef ds:uri="http://schemas.microsoft.com/office/infopath/2007/PartnerControls"/>
    <ds:schemaRef ds:uri="f08a3a01-a810-4981-84de-513e48da387b"/>
    <ds:schemaRef ds:uri="6f9764a4-8270-4f29-bbff-a467630dd90c"/>
  </ds:schemaRefs>
</ds:datastoreItem>
</file>

<file path=customXml/itemProps2.xml><?xml version="1.0" encoding="utf-8"?>
<ds:datastoreItem xmlns:ds="http://schemas.openxmlformats.org/officeDocument/2006/customXml" ds:itemID="{6653B27A-914B-494C-88B0-429F4EB2C76E}">
  <ds:schemaRefs>
    <ds:schemaRef ds:uri="6f9764a4-8270-4f29-bbff-a467630dd90c"/>
    <ds:schemaRef ds:uri="f08a3a01-a810-4981-84de-513e48da387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4D8B517-8B34-4BB8-8F16-4AB6E85783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{C73B9596-2B94-FE42-A860-BBE8E454E5B3}tf16401378</Template>
  <TotalTime>24</TotalTime>
  <Words>4165</Words>
  <Application>Microsoft Macintosh PowerPoint</Application>
  <PresentationFormat>On-screen Show (4:3)</PresentationFormat>
  <Paragraphs>424</Paragraphs>
  <Slides>20</Slides>
  <Notes>20</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20</vt:i4>
      </vt:variant>
    </vt:vector>
  </HeadingPairs>
  <TitlesOfParts>
    <vt:vector size="34" baseType="lpstr">
      <vt:lpstr>ＭＳ Ｐゴシック</vt:lpstr>
      <vt:lpstr>Arial</vt:lpstr>
      <vt:lpstr>Calibri</vt:lpstr>
      <vt:lpstr>Century Gothic</vt:lpstr>
      <vt:lpstr>Lucida Grande</vt:lpstr>
      <vt:lpstr>Source Sans Pro</vt:lpstr>
      <vt:lpstr>Symbol</vt:lpstr>
      <vt:lpstr>System Font Regular</vt:lpstr>
      <vt:lpstr>Times</vt:lpstr>
      <vt:lpstr>Verdana</vt:lpstr>
      <vt:lpstr>Wingdings</vt:lpstr>
      <vt:lpstr>NCSCT</vt:lpstr>
      <vt:lpstr>1_NCSCT</vt:lpstr>
      <vt:lpstr>2_NCSCT</vt:lpstr>
      <vt:lpstr>PowerPoint Presentation</vt:lpstr>
      <vt:lpstr>Nicotine analogue medications</vt:lpstr>
      <vt:lpstr>How nicotine analogue medications work….</vt:lpstr>
      <vt:lpstr>Varenicline: dosage and duration </vt:lpstr>
      <vt:lpstr>Varenicline </vt:lpstr>
      <vt:lpstr>PowerPoint Presentation</vt:lpstr>
      <vt:lpstr>Varenicline – side effects</vt:lpstr>
      <vt:lpstr>Neuro-psychiatric effects and use in persons with SMI</vt:lpstr>
      <vt:lpstr>Cytisine: overview </vt:lpstr>
      <vt:lpstr>Cytisine: dosing schedule</vt:lpstr>
      <vt:lpstr>Cytisine: contraindications </vt:lpstr>
      <vt:lpstr>Cytisine: cautions </vt:lpstr>
      <vt:lpstr>Cytisine: side effects</vt:lpstr>
      <vt:lpstr>Nicotine analogues</vt:lpstr>
      <vt:lpstr>PowerPoint Presentation</vt:lpstr>
      <vt:lpstr>Bupropion (Zyban)</vt:lpstr>
      <vt:lpstr>Bupropion: contraindications</vt:lpstr>
      <vt:lpstr>Bupropion: side effects and cautions</vt:lpstr>
      <vt:lpstr>Combining tobacco dependence treatments</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SOPHIA PAPADAKIS</cp:lastModifiedBy>
  <cp:revision>94</cp:revision>
  <cp:lastPrinted>2021-04-19T06:44:37Z</cp:lastPrinted>
  <dcterms:created xsi:type="dcterms:W3CDTF">2019-04-01T09:21:54Z</dcterms:created>
  <dcterms:modified xsi:type="dcterms:W3CDTF">2024-03-03T20:10:46Z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